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handoutMasterIdLst>
    <p:handoutMasterId r:id="rId18"/>
  </p:handoutMasterIdLst>
  <p:sldIdLst>
    <p:sldId id="266" r:id="rId5"/>
    <p:sldId id="308" r:id="rId6"/>
    <p:sldId id="309" r:id="rId7"/>
    <p:sldId id="310" r:id="rId8"/>
    <p:sldId id="313" r:id="rId9"/>
    <p:sldId id="311" r:id="rId10"/>
    <p:sldId id="312" r:id="rId11"/>
    <p:sldId id="314" r:id="rId12"/>
    <p:sldId id="315" r:id="rId13"/>
    <p:sldId id="318" r:id="rId14"/>
    <p:sldId id="316" r:id="rId15"/>
    <p:sldId id="317" r:id="rId16"/>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447" autoAdjust="0"/>
  </p:normalViewPr>
  <p:slideViewPr>
    <p:cSldViewPr snapToGrid="0">
      <p:cViewPr varScale="1">
        <p:scale>
          <a:sx n="111" d="100"/>
          <a:sy n="111" d="100"/>
        </p:scale>
        <p:origin x="594" y="96"/>
      </p:cViewPr>
      <p:guideLst/>
    </p:cSldViewPr>
  </p:slideViewPr>
  <p:notesTextViewPr>
    <p:cViewPr>
      <p:scale>
        <a:sx n="1" d="1"/>
        <a:sy n="1" d="1"/>
      </p:scale>
      <p:origin x="0" y="0"/>
    </p:cViewPr>
  </p:notesText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F9F403F-EF76-48B2-A4D1-6B210FA59651}" type="datetime1">
              <a:rPr lang="en-GB" smtClean="0"/>
              <a:t>13/09/2024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1284F72-582E-4200-86D7-FCF118B0865E}" type="slidenum">
              <a:rPr lang="en-GB" smtClean="0"/>
              <a:t>‹#›</a:t>
            </a:fld>
            <a:endParaRPr lang="en-GB" dirty="0"/>
          </a:p>
        </p:txBody>
      </p:sp>
    </p:spTree>
    <p:extLst>
      <p:ext uri="{BB962C8B-B14F-4D97-AF65-F5344CB8AC3E}">
        <p14:creationId xmlns:p14="http://schemas.microsoft.com/office/powerpoint/2010/main" val="1166960013"/>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3DBB4B-0CB0-4B61-A9E2-D423B87EB3A6}" type="datetime1">
              <a:rPr lang="en-GB" noProof="0" smtClean="0"/>
              <a:t>13/09/2024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75391D-6E4B-4763-9987-239636288824}" type="slidenum">
              <a:rPr lang="en-GB" noProof="0" smtClean="0"/>
              <a:t>‹#›</a:t>
            </a:fld>
            <a:endParaRPr lang="en-GB" noProof="0" dirty="0"/>
          </a:p>
        </p:txBody>
      </p:sp>
    </p:spTree>
    <p:extLst>
      <p:ext uri="{BB962C8B-B14F-4D97-AF65-F5344CB8AC3E}">
        <p14:creationId xmlns:p14="http://schemas.microsoft.com/office/powerpoint/2010/main" val="23544233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375391D-6E4B-4763-9987-239636288824}" type="slidenum">
              <a:rPr lang="en-GB" smtClean="0"/>
              <a:t>1</a:t>
            </a:fld>
            <a:endParaRPr lang="en-GB" dirty="0"/>
          </a:p>
        </p:txBody>
      </p:sp>
    </p:spTree>
    <p:extLst>
      <p:ext uri="{BB962C8B-B14F-4D97-AF65-F5344CB8AC3E}">
        <p14:creationId xmlns:p14="http://schemas.microsoft.com/office/powerpoint/2010/main" val="4055108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Business comes up with an idea, a great business idea. </a:t>
            </a:r>
          </a:p>
          <a:p>
            <a:r>
              <a:rPr lang="en-GB" dirty="0"/>
              <a:t>A great business idea is just the start. To turn the idea into a thriving business, you must have a strategic blueprint for success. Anyone in the construction industry will tell you that a set of blueprints and structural calculations are the first requirements for a stable structure. Just as you need architectural plans for a building, you must have a business case. </a:t>
            </a:r>
          </a:p>
          <a:p>
            <a:endParaRPr lang="en-GB" dirty="0"/>
          </a:p>
          <a:p>
            <a:r>
              <a:rPr lang="en-GB" b="1" dirty="0"/>
              <a:t>A business case outlines the objectives, strategies, and projected outcomes, providing a clear roadmap for navigating the complexities of the business landscape. </a:t>
            </a:r>
            <a:r>
              <a:rPr lang="en-GB" dirty="0"/>
              <a:t>From securing investment to guiding decision making and resource allocation, the business case serves as a beacon, guiding stakeholders towards shared goals and tangible results. In this video, you'll explore why a well crafted business case isn't just a document, it's the cornerstone upon which successful business endeavours are built. A business case is a document outlining the business reasons to undertake a project. Its purpose is to persuade stakeholders, such as executives or investors of the project's potential value and feasibility. A business case is used to justify the decision to invest in the project and explain how it aligns with the overall business strategy. </a:t>
            </a:r>
          </a:p>
          <a:p>
            <a:endParaRPr lang="en-GB" dirty="0"/>
          </a:p>
          <a:p>
            <a:r>
              <a:rPr lang="en-GB" dirty="0"/>
              <a:t>There are many different approaches to developing a business case. </a:t>
            </a:r>
          </a:p>
          <a:p>
            <a:endParaRPr lang="en-GB" dirty="0"/>
          </a:p>
          <a:p>
            <a:r>
              <a:rPr lang="en-GB" dirty="0"/>
              <a:t>Four typical approaches are </a:t>
            </a:r>
          </a:p>
          <a:p>
            <a:pPr marL="228600" indent="-228600">
              <a:buAutoNum type="arabicPeriod"/>
            </a:pPr>
            <a:r>
              <a:rPr lang="en-GB" dirty="0"/>
              <a:t>The Five-case model is used extensively for developing business cases. (Segun </a:t>
            </a:r>
            <a:r>
              <a:rPr lang="en-GB" dirty="0" err="1"/>
              <a:t>Akinpelu</a:t>
            </a:r>
            <a:r>
              <a:rPr lang="en-GB" dirty="0"/>
              <a:t> touched on the 5 Case model on the 19</a:t>
            </a:r>
            <a:r>
              <a:rPr lang="en-GB" baseline="30000" dirty="0"/>
              <a:t>th</a:t>
            </a:r>
            <a:r>
              <a:rPr lang="en-GB" dirty="0"/>
              <a:t> of July 2024 in a KT session)</a:t>
            </a:r>
          </a:p>
          <a:p>
            <a:pPr marL="228600" indent="-228600">
              <a:buAutoNum type="arabicPeriod"/>
            </a:pPr>
            <a:r>
              <a:rPr lang="en-GB" dirty="0"/>
              <a:t>The Business Model Canvas</a:t>
            </a:r>
          </a:p>
          <a:p>
            <a:pPr marL="228600" indent="-228600">
              <a:buAutoNum type="arabicPeriod"/>
            </a:pPr>
            <a:r>
              <a:rPr lang="en-GB" dirty="0"/>
              <a:t>The Cost Benefit Analysis Approach</a:t>
            </a:r>
          </a:p>
          <a:p>
            <a:pPr marL="228600" indent="-228600">
              <a:buAutoNum type="arabicPeriod"/>
            </a:pPr>
            <a:r>
              <a:rPr lang="en-GB" dirty="0"/>
              <a:t>The Scenario Planning Approach. </a:t>
            </a:r>
          </a:p>
          <a:p>
            <a:pPr marL="228600" indent="-228600">
              <a:buAutoNum type="arabicPeriod"/>
            </a:pPr>
            <a:endParaRPr lang="en-GB" dirty="0"/>
          </a:p>
          <a:p>
            <a:pPr marL="0" indent="0">
              <a:buNone/>
            </a:pPr>
            <a:r>
              <a:rPr lang="en-GB" dirty="0"/>
              <a:t>We are not going to go into detail on any of these. This is just a recap, to refresh you memories. </a:t>
            </a:r>
          </a:p>
          <a:p>
            <a:pPr marL="0" indent="0">
              <a:buNone/>
            </a:pPr>
            <a:endParaRPr lang="en-GB" dirty="0"/>
          </a:p>
          <a:p>
            <a:pPr marL="0" indent="0">
              <a:buNone/>
            </a:pPr>
            <a:r>
              <a:rPr lang="en-GB" dirty="0"/>
              <a:t>What we want to look at tonight is a component of a business case that I think cuts across these 4 approaches to developing a business case. </a:t>
            </a:r>
          </a:p>
          <a:p>
            <a:pPr marL="0" indent="0">
              <a:buNone/>
            </a:pPr>
            <a:endParaRPr lang="en-GB" dirty="0"/>
          </a:p>
          <a:p>
            <a:pPr marL="0" indent="0">
              <a:buNone/>
            </a:pPr>
            <a:r>
              <a:rPr lang="en-GB" dirty="0"/>
              <a:t>So first, lets look at the likely components of a Business Case. </a:t>
            </a:r>
          </a:p>
          <a:p>
            <a:pPr marL="0" indent="0">
              <a:buNone/>
            </a:pPr>
            <a:endParaRPr lang="en-GB" dirty="0"/>
          </a:p>
          <a:p>
            <a:pPr marL="0" indent="0">
              <a:buNone/>
            </a:pPr>
            <a:r>
              <a:rPr lang="en-GB" b="1" dirty="0"/>
              <a:t>Go to next slide</a:t>
            </a:r>
          </a:p>
        </p:txBody>
      </p:sp>
      <p:sp>
        <p:nvSpPr>
          <p:cNvPr id="4" name="Slide Number Placeholder 3"/>
          <p:cNvSpPr>
            <a:spLocks noGrp="1"/>
          </p:cNvSpPr>
          <p:nvPr>
            <p:ph type="sldNum" sz="quarter" idx="10"/>
          </p:nvPr>
        </p:nvSpPr>
        <p:spPr/>
        <p:txBody>
          <a:bodyPr/>
          <a:lstStyle/>
          <a:p>
            <a:fld id="{2375391D-6E4B-4763-9987-239636288824}" type="slidenum">
              <a:rPr lang="en-GB" smtClean="0"/>
              <a:t>2</a:t>
            </a:fld>
            <a:endParaRPr lang="en-GB" dirty="0"/>
          </a:p>
        </p:txBody>
      </p:sp>
    </p:spTree>
    <p:extLst>
      <p:ext uri="{BB962C8B-B14F-4D97-AF65-F5344CB8AC3E}">
        <p14:creationId xmlns:p14="http://schemas.microsoft.com/office/powerpoint/2010/main" val="23301542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content and format of a business case document may vary significantly depending on the industry, scope of the initiative and organizational preferences. </a:t>
            </a:r>
          </a:p>
          <a:p>
            <a:endParaRPr lang="en-GB" dirty="0"/>
          </a:p>
          <a:p>
            <a:r>
              <a:rPr lang="en-GB" dirty="0"/>
              <a:t>The Components on this slide are: Introduction, Executive Summary, Background Information, Business Objectives, Solutions, Financial Analysis, Impact Analysis, Risk Analysis, and Recommendations. </a:t>
            </a:r>
          </a:p>
          <a:p>
            <a:endParaRPr lang="en-GB" dirty="0"/>
          </a:p>
          <a:p>
            <a:endParaRPr lang="en-GB" dirty="0"/>
          </a:p>
          <a:p>
            <a:endParaRPr lang="en-GB" dirty="0"/>
          </a:p>
          <a:p>
            <a:r>
              <a:rPr lang="en-GB" dirty="0"/>
              <a:t>The one we are briefly considering tonight is Impact Analysis. So What is it? What is Impact Analysis?</a:t>
            </a:r>
          </a:p>
          <a:p>
            <a:endParaRPr lang="en-GB" dirty="0"/>
          </a:p>
        </p:txBody>
      </p:sp>
      <p:sp>
        <p:nvSpPr>
          <p:cNvPr id="4" name="Slide Number Placeholder 3"/>
          <p:cNvSpPr>
            <a:spLocks noGrp="1"/>
          </p:cNvSpPr>
          <p:nvPr>
            <p:ph type="sldNum" sz="quarter" idx="5"/>
          </p:nvPr>
        </p:nvSpPr>
        <p:spPr/>
        <p:txBody>
          <a:bodyPr/>
          <a:lstStyle/>
          <a:p>
            <a:fld id="{2375391D-6E4B-4763-9987-239636288824}" type="slidenum">
              <a:rPr lang="en-GB" noProof="0" smtClean="0"/>
              <a:t>3</a:t>
            </a:fld>
            <a:endParaRPr lang="en-GB" noProof="0" dirty="0"/>
          </a:p>
        </p:txBody>
      </p:sp>
    </p:spTree>
    <p:extLst>
      <p:ext uri="{BB962C8B-B14F-4D97-AF65-F5344CB8AC3E}">
        <p14:creationId xmlns:p14="http://schemas.microsoft.com/office/powerpoint/2010/main" val="3974238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Adaptation is absolutely vital for business survival, yet, many companies are limited by outdated structures and processes unable to keep pace with technological progress. Businesses need to be open to changes like new technologies, and they must be ready to transform fundamental aspects of the business. </a:t>
            </a:r>
          </a:p>
          <a:p>
            <a:endParaRPr lang="en-GB" dirty="0"/>
          </a:p>
          <a:p>
            <a:r>
              <a:rPr lang="en-GB" dirty="0"/>
              <a:t>But how do they embrace change while minimizing disruption to their business?</a:t>
            </a:r>
          </a:p>
          <a:p>
            <a:endParaRPr lang="en-GB" dirty="0"/>
          </a:p>
          <a:p>
            <a:r>
              <a:rPr lang="en-GB" b="1" dirty="0"/>
              <a:t>One way is to understand the impact of changes. Impact analysis can help with that. </a:t>
            </a:r>
          </a:p>
          <a:p>
            <a:endParaRPr lang="en-GB" dirty="0"/>
          </a:p>
          <a:p>
            <a:r>
              <a:rPr lang="en-GB" dirty="0"/>
              <a:t>It is a way to anticipate how changes affect people, organizations, processes, information, and technology. </a:t>
            </a:r>
          </a:p>
          <a:p>
            <a:endParaRPr lang="en-GB" dirty="0"/>
          </a:p>
          <a:p>
            <a:r>
              <a:rPr lang="en-GB" dirty="0"/>
              <a:t>When you understand the implications of change, and you've taken the first step toward mitigating potential risks and disruptions. </a:t>
            </a:r>
          </a:p>
          <a:p>
            <a:r>
              <a:rPr lang="en-GB" dirty="0"/>
              <a:t>That understanding can also help stakeholders identify barriers to adaptation and devise strategies to overcome those barriers.</a:t>
            </a:r>
          </a:p>
          <a:p>
            <a:endParaRPr lang="en-GB" dirty="0"/>
          </a:p>
          <a:p>
            <a:r>
              <a:rPr lang="en-GB" dirty="0"/>
              <a:t>Business analysts often use the POPIT model to conduct impact analysis. POPIT is an abbreviation of people, organization, processes, information, and technology. </a:t>
            </a:r>
          </a:p>
          <a:p>
            <a:endParaRPr lang="en-GB" dirty="0"/>
          </a:p>
        </p:txBody>
      </p:sp>
      <p:sp>
        <p:nvSpPr>
          <p:cNvPr id="4" name="Slide Number Placeholder 3"/>
          <p:cNvSpPr>
            <a:spLocks noGrp="1"/>
          </p:cNvSpPr>
          <p:nvPr>
            <p:ph type="sldNum" sz="quarter" idx="5"/>
          </p:nvPr>
        </p:nvSpPr>
        <p:spPr/>
        <p:txBody>
          <a:bodyPr/>
          <a:lstStyle/>
          <a:p>
            <a:fld id="{2375391D-6E4B-4763-9987-239636288824}" type="slidenum">
              <a:rPr lang="en-GB" noProof="0" smtClean="0"/>
              <a:t>4</a:t>
            </a:fld>
            <a:endParaRPr lang="en-GB" noProof="0" dirty="0"/>
          </a:p>
        </p:txBody>
      </p:sp>
    </p:spTree>
    <p:extLst>
      <p:ext uri="{BB962C8B-B14F-4D97-AF65-F5344CB8AC3E}">
        <p14:creationId xmlns:p14="http://schemas.microsoft.com/office/powerpoint/2010/main" val="2911154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During a change transition, the five key dimensions are used to align stakeholders and assess the impact of change. The POPIT model provides a structured framework for organizing and </a:t>
            </a:r>
            <a:r>
              <a:rPr lang="en-GB" dirty="0" err="1"/>
              <a:t>analyzing</a:t>
            </a:r>
            <a:r>
              <a:rPr lang="en-GB" dirty="0"/>
              <a:t> information, making it easier to identify potential risks, opportunities, and dependencies.</a:t>
            </a:r>
          </a:p>
        </p:txBody>
      </p:sp>
      <p:sp>
        <p:nvSpPr>
          <p:cNvPr id="4" name="Slide Number Placeholder 3"/>
          <p:cNvSpPr>
            <a:spLocks noGrp="1"/>
          </p:cNvSpPr>
          <p:nvPr>
            <p:ph type="sldNum" sz="quarter" idx="5"/>
          </p:nvPr>
        </p:nvSpPr>
        <p:spPr/>
        <p:txBody>
          <a:bodyPr/>
          <a:lstStyle/>
          <a:p>
            <a:fld id="{2375391D-6E4B-4763-9987-239636288824}" type="slidenum">
              <a:rPr lang="en-GB" noProof="0" smtClean="0"/>
              <a:t>5</a:t>
            </a:fld>
            <a:endParaRPr lang="en-GB" noProof="0" dirty="0"/>
          </a:p>
        </p:txBody>
      </p:sp>
    </p:spTree>
    <p:extLst>
      <p:ext uri="{BB962C8B-B14F-4D97-AF65-F5344CB8AC3E}">
        <p14:creationId xmlns:p14="http://schemas.microsoft.com/office/powerpoint/2010/main" val="36910243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2375391D-6E4B-4763-9987-239636288824}" type="slidenum">
              <a:rPr lang="en-GB" noProof="0" smtClean="0"/>
              <a:t>6</a:t>
            </a:fld>
            <a:endParaRPr lang="en-GB" noProof="0" dirty="0"/>
          </a:p>
        </p:txBody>
      </p:sp>
    </p:spTree>
    <p:extLst>
      <p:ext uri="{BB962C8B-B14F-4D97-AF65-F5344CB8AC3E}">
        <p14:creationId xmlns:p14="http://schemas.microsoft.com/office/powerpoint/2010/main" val="8409129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this is the scenario, remember the steps in Impact Analysis. </a:t>
            </a:r>
          </a:p>
          <a:p>
            <a:r>
              <a:rPr lang="en-GB" dirty="0"/>
              <a:t>When you think about the first P, that Impact on People. What sort of questions would you need answers?</a:t>
            </a:r>
          </a:p>
          <a:p>
            <a:endParaRPr lang="en-GB" dirty="0"/>
          </a:p>
          <a:p>
            <a:r>
              <a:rPr lang="en-GB" dirty="0"/>
              <a:t>Read the scenario section of this activity and consider the proposed changes' impact on people: employees and managers.  Remember that an impact can be both positive and negative. Consider questions such as:</a:t>
            </a:r>
          </a:p>
          <a:p>
            <a:endParaRPr lang="en-GB" dirty="0"/>
          </a:p>
          <a:p>
            <a:pPr marL="171450" indent="-171450">
              <a:buFont typeface="Arial" panose="020B0604020202020204" pitchFamily="34" charset="0"/>
              <a:buChar char="•"/>
            </a:pPr>
            <a:r>
              <a:rPr lang="en-GB" dirty="0"/>
              <a:t>Would they be excited by the proposed changes or threatened by them? </a:t>
            </a:r>
          </a:p>
          <a:p>
            <a:endParaRPr lang="en-GB" dirty="0"/>
          </a:p>
          <a:p>
            <a:pPr marL="171450" indent="-171450">
              <a:buFont typeface="Arial" panose="020B0604020202020204" pitchFamily="34" charset="0"/>
              <a:buChar char="•"/>
            </a:pPr>
            <a:r>
              <a:rPr lang="en-GB" dirty="0"/>
              <a:t>Will the proposed initiatives directly affect the individual’s daily tasks and responsibilities? </a:t>
            </a:r>
          </a:p>
          <a:p>
            <a:endParaRPr lang="en-GB" dirty="0"/>
          </a:p>
          <a:p>
            <a:pPr marL="171450" indent="-171450">
              <a:buFont typeface="Arial" panose="020B0604020202020204" pitchFamily="34" charset="0"/>
              <a:buChar char="•"/>
            </a:pPr>
            <a:r>
              <a:rPr lang="en-GB" dirty="0"/>
              <a:t>Would the employees have sufficient training and support to cope with these changes? </a:t>
            </a:r>
          </a:p>
          <a:p>
            <a:endParaRPr lang="en-GB" dirty="0"/>
          </a:p>
          <a:p>
            <a:pPr marL="171450" indent="-171450">
              <a:buFont typeface="Arial" panose="020B0604020202020204" pitchFamily="34" charset="0"/>
              <a:buChar char="•"/>
            </a:pPr>
            <a:r>
              <a:rPr lang="en-GB" dirty="0"/>
              <a:t>What problems could emerge – language, cultural differences, time zones? </a:t>
            </a:r>
          </a:p>
          <a:p>
            <a:endParaRPr lang="en-GB" dirty="0"/>
          </a:p>
          <a:p>
            <a:pPr marL="171450" indent="-171450">
              <a:buFont typeface="Arial" panose="020B0604020202020204" pitchFamily="34" charset="0"/>
              <a:buChar char="•"/>
            </a:pPr>
            <a:r>
              <a:rPr lang="en-GB" dirty="0"/>
              <a:t>Could job satisfaction and employee morale be impacted by the changes?</a:t>
            </a:r>
          </a:p>
          <a:p>
            <a:pPr marL="0" indent="0">
              <a:buFont typeface="Arial" panose="020B0604020202020204" pitchFamily="34" charset="0"/>
              <a:buNone/>
            </a:pPr>
            <a:endParaRPr lang="en-GB" dirty="0"/>
          </a:p>
          <a:p>
            <a:pPr marL="0" indent="0">
              <a:buFont typeface="Arial" panose="020B0604020202020204" pitchFamily="34" charset="0"/>
              <a:buNone/>
            </a:pPr>
            <a:r>
              <a:rPr lang="en-GB" dirty="0"/>
              <a:t>Okay, lets look at another one, Impact on the Organisation.</a:t>
            </a:r>
          </a:p>
          <a:p>
            <a:pPr marL="0" indent="0">
              <a:buFont typeface="Arial" panose="020B0604020202020204" pitchFamily="34" charset="0"/>
              <a:buNone/>
            </a:pPr>
            <a:endParaRPr lang="en-GB" dirty="0"/>
          </a:p>
          <a:p>
            <a:pPr marL="171450" indent="-171450">
              <a:buFont typeface="Arial" panose="020B0604020202020204" pitchFamily="34" charset="0"/>
              <a:buChar char="•"/>
            </a:pPr>
            <a:r>
              <a:rPr lang="en-GB" dirty="0"/>
              <a:t>What sort of questions will you be looking to answer?</a:t>
            </a:r>
          </a:p>
          <a:p>
            <a:pPr marL="0" indent="0">
              <a:buFont typeface="Arial" panose="020B0604020202020204" pitchFamily="34" charset="0"/>
              <a:buNone/>
            </a:pPr>
            <a:endParaRPr lang="en-GB" dirty="0"/>
          </a:p>
          <a:p>
            <a:pPr marL="171450" indent="-171450">
              <a:buFont typeface="Arial" panose="020B0604020202020204" pitchFamily="34" charset="0"/>
              <a:buChar char="•"/>
            </a:pPr>
            <a:r>
              <a:rPr lang="en-GB" dirty="0"/>
              <a:t>Here are some questions to get you started:</a:t>
            </a:r>
          </a:p>
          <a:p>
            <a:pPr marL="0" indent="0">
              <a:buFont typeface="Arial" panose="020B0604020202020204" pitchFamily="34" charset="0"/>
              <a:buNone/>
            </a:pPr>
            <a:endParaRPr lang="en-GB" dirty="0"/>
          </a:p>
          <a:p>
            <a:pPr marL="171450" indent="-171450">
              <a:buFont typeface="Arial" panose="020B0604020202020204" pitchFamily="34" charset="0"/>
              <a:buChar char="•"/>
            </a:pPr>
            <a:r>
              <a:rPr lang="en-GB" dirty="0"/>
              <a:t>How will the proposed initiatives align with the strategic goals of the organization?</a:t>
            </a:r>
          </a:p>
          <a:p>
            <a:pPr marL="0" indent="0">
              <a:buFont typeface="Arial" panose="020B0604020202020204" pitchFamily="34" charset="0"/>
              <a:buNone/>
            </a:pPr>
            <a:endParaRPr lang="en-GB" dirty="0"/>
          </a:p>
          <a:p>
            <a:pPr marL="171450" indent="-171450">
              <a:buFont typeface="Arial" panose="020B0604020202020204" pitchFamily="34" charset="0"/>
              <a:buChar char="•"/>
            </a:pPr>
            <a:r>
              <a:rPr lang="en-GB" dirty="0"/>
              <a:t>What financial impact will the initiatives have on the organization?</a:t>
            </a:r>
          </a:p>
          <a:p>
            <a:pPr marL="0" indent="0">
              <a:buFont typeface="Arial" panose="020B0604020202020204" pitchFamily="34" charset="0"/>
              <a:buNone/>
            </a:pPr>
            <a:endParaRPr lang="en-GB" dirty="0"/>
          </a:p>
          <a:p>
            <a:pPr marL="171450" indent="-171450">
              <a:buFont typeface="Arial" panose="020B0604020202020204" pitchFamily="34" charset="0"/>
              <a:buChar char="•"/>
            </a:pPr>
            <a:r>
              <a:rPr lang="en-GB" dirty="0"/>
              <a:t>Will the initiatives save money, cost money, or generate revenue?</a:t>
            </a:r>
          </a:p>
          <a:p>
            <a:pPr marL="0" indent="0">
              <a:buFont typeface="Arial" panose="020B0604020202020204" pitchFamily="34" charset="0"/>
              <a:buNone/>
            </a:pPr>
            <a:endParaRPr lang="en-GB" dirty="0"/>
          </a:p>
          <a:p>
            <a:pPr marL="171450" indent="-171450">
              <a:buFont typeface="Arial" panose="020B0604020202020204" pitchFamily="34" charset="0"/>
              <a:buChar char="•"/>
            </a:pPr>
            <a:r>
              <a:rPr lang="en-GB" dirty="0"/>
              <a:t>How will the initiatives affect the workflows and interdepartmental collaboration?</a:t>
            </a:r>
          </a:p>
          <a:p>
            <a:pPr marL="0" indent="0">
              <a:buFont typeface="Arial" panose="020B0604020202020204" pitchFamily="34" charset="0"/>
              <a:buNone/>
            </a:pPr>
            <a:endParaRPr lang="en-GB" dirty="0"/>
          </a:p>
          <a:p>
            <a:pPr marL="171450" indent="-171450">
              <a:buFont typeface="Arial" panose="020B0604020202020204" pitchFamily="34" charset="0"/>
              <a:buChar char="•"/>
            </a:pPr>
            <a:r>
              <a:rPr lang="en-GB" dirty="0"/>
              <a:t>How will the initiatives impact the overall organizational culture, including communication, decision-making, and adaptation to change?</a:t>
            </a:r>
          </a:p>
          <a:p>
            <a:pPr marL="0" indent="0">
              <a:buFont typeface="Arial" panose="020B0604020202020204" pitchFamily="34" charset="0"/>
              <a:buNone/>
            </a:pPr>
            <a:endParaRPr lang="en-GB" dirty="0"/>
          </a:p>
          <a:p>
            <a:pPr marL="171450" indent="-171450">
              <a:buFont typeface="Arial" panose="020B0604020202020204" pitchFamily="34" charset="0"/>
              <a:buChar char="•"/>
            </a:pPr>
            <a:r>
              <a:rPr lang="en-GB" dirty="0"/>
              <a:t>How will the organization's values be impacted?</a:t>
            </a:r>
          </a:p>
          <a:p>
            <a:pPr marL="0" indent="0">
              <a:buFont typeface="Arial" panose="020B0604020202020204" pitchFamily="34" charset="0"/>
              <a:buNone/>
            </a:pPr>
            <a:endParaRPr lang="en-GB" dirty="0"/>
          </a:p>
          <a:p>
            <a:pPr marL="0" indent="0">
              <a:buFont typeface="Arial" panose="020B0604020202020204" pitchFamily="34" charset="0"/>
              <a:buNone/>
            </a:pPr>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2375391D-6E4B-4763-9987-239636288824}" type="slidenum">
              <a:rPr lang="en-GB" noProof="0" smtClean="0"/>
              <a:t>7</a:t>
            </a:fld>
            <a:endParaRPr lang="en-GB" noProof="0" dirty="0"/>
          </a:p>
        </p:txBody>
      </p:sp>
    </p:spTree>
    <p:extLst>
      <p:ext uri="{BB962C8B-B14F-4D97-AF65-F5344CB8AC3E}">
        <p14:creationId xmlns:p14="http://schemas.microsoft.com/office/powerpoint/2010/main" val="14368712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are some possible answers to the posed questions. They may vary a little or a lot from the answers you’ve given in the POPIT template. An exact match with the example answers is not required since the purpose of this activity is for you to experience the steps that are required to complete impact analysis using the POPIT Model. </a:t>
            </a:r>
          </a:p>
          <a:p>
            <a:endParaRPr lang="en-GB" dirty="0"/>
          </a:p>
          <a:p>
            <a:endParaRPr lang="en-GB" dirty="0"/>
          </a:p>
        </p:txBody>
      </p:sp>
      <p:sp>
        <p:nvSpPr>
          <p:cNvPr id="4" name="Slide Number Placeholder 3"/>
          <p:cNvSpPr>
            <a:spLocks noGrp="1"/>
          </p:cNvSpPr>
          <p:nvPr>
            <p:ph type="sldNum" sz="quarter" idx="5"/>
          </p:nvPr>
        </p:nvSpPr>
        <p:spPr/>
        <p:txBody>
          <a:bodyPr/>
          <a:lstStyle/>
          <a:p>
            <a:fld id="{2375391D-6E4B-4763-9987-239636288824}" type="slidenum">
              <a:rPr lang="en-GB" noProof="0" smtClean="0"/>
              <a:t>8</a:t>
            </a:fld>
            <a:endParaRPr lang="en-GB" noProof="0" dirty="0"/>
          </a:p>
        </p:txBody>
      </p:sp>
    </p:spTree>
    <p:extLst>
      <p:ext uri="{BB962C8B-B14F-4D97-AF65-F5344CB8AC3E}">
        <p14:creationId xmlns:p14="http://schemas.microsoft.com/office/powerpoint/2010/main" val="3209481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en-US" noProof="0"/>
              <a:t>Click to edit Master title style</a:t>
            </a:r>
            <a:endParaRPr lang="en-GB" noProof="0" dirty="0"/>
          </a:p>
        </p:txBody>
      </p:sp>
      <p:sp>
        <p:nvSpPr>
          <p:cNvPr id="3" name="Subtitle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en-US" noProof="0"/>
              <a:t>Click to edit Master subtitle style</a:t>
            </a:r>
            <a:endParaRPr lang="en-GB" noProof="0"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0C2704E5-4F39-456D-BCC2-3682AA110EE4}" type="datetime1">
              <a:rPr lang="en-GB" noProof="0" smtClean="0"/>
              <a:t>13/09/2024</a:t>
            </a:fld>
            <a:endParaRPr lang="en-GB"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n-GB" noProof="0"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GB" noProof="0" smtClean="0"/>
              <a:t>‹#›</a:t>
            </a:fld>
            <a:endParaRPr lang="en-GB" noProof="0"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Content Placeholder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B1DBDAB5-6689-49C0-A541-77DA88E44363}" type="datetime1">
              <a:rPr lang="en-GB" noProof="0" smtClean="0"/>
              <a:t>13/09/2024</a:t>
            </a:fld>
            <a:endParaRPr lang="en-GB" noProof="0"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n-GB" noProof="0"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GB" noProof="0" smtClean="0"/>
              <a:t>‹#›</a:t>
            </a:fld>
            <a:endParaRPr lang="en-GB" noProof="0"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US" noProof="0"/>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F7A9E1E1-8203-4C9F-ACF1-E800B4AF1CA2}" type="datetime1">
              <a:rPr lang="en-GB" noProof="0" smtClean="0"/>
              <a:t>13/09/2024</a:t>
            </a:fld>
            <a:endParaRPr lang="en-GB" noProof="0"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n-GB" noProof="0"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GB" noProof="0" smtClean="0"/>
              <a:t>‹#›</a:t>
            </a:fld>
            <a:endParaRPr lang="en-GB" noProof="0"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rtlCol="0"/>
          <a:lstStyle/>
          <a:p>
            <a:pPr rtl="0"/>
            <a:r>
              <a:rPr lang="en-US" noProof="0"/>
              <a:t>Click to edit Master title style</a:t>
            </a:r>
            <a:endParaRPr lang="en-GB" noProof="0" dirty="0"/>
          </a:p>
        </p:txBody>
      </p:sp>
      <p:sp>
        <p:nvSpPr>
          <p:cNvPr id="3" name="Content Placeholder 2"/>
          <p:cNvSpPr>
            <a:spLocks noGrp="1"/>
          </p:cNvSpPr>
          <p:nvPr>
            <p:ph sz="half" idx="1"/>
          </p:nvPr>
        </p:nvSpPr>
        <p:spPr>
          <a:xfrm>
            <a:off x="1097280" y="2120900"/>
            <a:ext cx="4639736" cy="3748193"/>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Content Placeholder 3"/>
          <p:cNvSpPr>
            <a:spLocks noGrp="1"/>
          </p:cNvSpPr>
          <p:nvPr>
            <p:ph sz="half" idx="2"/>
          </p:nvPr>
        </p:nvSpPr>
        <p:spPr>
          <a:xfrm>
            <a:off x="6515944" y="2120900"/>
            <a:ext cx="4639736" cy="3748194"/>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8D61D606-4029-4057-B007-9BD66F056C02}" type="datetime1">
              <a:rPr lang="en-GB" noProof="0" smtClean="0"/>
              <a:t>13/09/2024</a:t>
            </a:fld>
            <a:endParaRPr lang="en-GB" noProof="0"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n-GB" noProof="0"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GB" noProof="0" smtClean="0"/>
              <a:t>‹#›</a:t>
            </a:fld>
            <a:endParaRPr lang="en-GB" noProof="0"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rtlCol="0"/>
          <a:lstStyle/>
          <a:p>
            <a:pPr rtl="0"/>
            <a:r>
              <a:rPr lang="en-US" noProof="0"/>
              <a:t>Click to edit Master title style</a:t>
            </a:r>
            <a:endParaRPr lang="en-GB" noProof="0" dirty="0"/>
          </a:p>
        </p:txBody>
      </p:sp>
      <p:sp>
        <p:nvSpPr>
          <p:cNvPr id="3" name="Text Placeholder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p:cNvSpPr>
            <a:spLocks noGrp="1"/>
          </p:cNvSpPr>
          <p:nvPr>
            <p:ph sz="half" idx="2"/>
          </p:nvPr>
        </p:nvSpPr>
        <p:spPr>
          <a:xfrm>
            <a:off x="1097280" y="2958274"/>
            <a:ext cx="4639736" cy="2910821"/>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Text Placeholder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p:cNvSpPr>
            <a:spLocks noGrp="1"/>
          </p:cNvSpPr>
          <p:nvPr>
            <p:ph sz="quarter" idx="4"/>
          </p:nvPr>
        </p:nvSpPr>
        <p:spPr>
          <a:xfrm>
            <a:off x="6515944" y="2958273"/>
            <a:ext cx="4639736" cy="2910821"/>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C3EB0A61-F1AF-460B-AD9B-4F654C4E2DCE}" type="datetime1">
              <a:rPr lang="en-GB" noProof="0" smtClean="0"/>
              <a:t>13/09/2024</a:t>
            </a:fld>
            <a:endParaRPr lang="en-GB" noProof="0"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n-GB" noProof="0"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GB" noProof="0" smtClean="0"/>
              <a:t>‹#›</a:t>
            </a:fld>
            <a:endParaRPr lang="en-GB" noProof="0"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A94DCD03-2D2D-4108-BBD8-260B692F6DE1}" type="datetime1">
              <a:rPr lang="en-GB" noProof="0" smtClean="0"/>
              <a:t>13/09/2024</a:t>
            </a:fld>
            <a:endParaRPr lang="en-GB" noProof="0"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n-GB" noProof="0"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GB" noProof="0" smtClean="0"/>
              <a:t>‹#›</a:t>
            </a:fld>
            <a:endParaRPr lang="en-GB" noProof="0"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C5E3E5A1-1118-4E35-9279-999A703D3551}" type="datetime1">
              <a:rPr lang="en-GB" noProof="0" smtClean="0"/>
              <a:t>13/09/2024</a:t>
            </a:fld>
            <a:endParaRPr lang="en-GB"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n-GB"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GB" noProof="0" smtClean="0"/>
              <a:t>‹#›</a:t>
            </a:fld>
            <a:endParaRPr lang="en-GB" noProof="0"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en-US" noProof="0"/>
              <a:t>Click to edit Master title style</a:t>
            </a:r>
            <a:endParaRPr lang="en-GB" noProof="0" dirty="0"/>
          </a:p>
        </p:txBody>
      </p:sp>
      <p:sp>
        <p:nvSpPr>
          <p:cNvPr id="3" name="Content Placeholder 2"/>
          <p:cNvSpPr>
            <a:spLocks noGrp="1"/>
          </p:cNvSpPr>
          <p:nvPr>
            <p:ph idx="1"/>
          </p:nvPr>
        </p:nvSpPr>
        <p:spPr>
          <a:xfrm>
            <a:off x="5458984" y="812799"/>
            <a:ext cx="5928344" cy="529475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5" name="Date Placeholder 4"/>
          <p:cNvSpPr>
            <a:spLocks noGrp="1"/>
          </p:cNvSpPr>
          <p:nvPr>
            <p:ph type="dt" sz="half" idx="10"/>
          </p:nvPr>
        </p:nvSpPr>
        <p:spPr>
          <a:xfrm>
            <a:off x="643464" y="6446520"/>
            <a:ext cx="3517568" cy="365125"/>
          </a:xfrm>
        </p:spPr>
        <p:txBody>
          <a:bodyPr rtlCol="0"/>
          <a:lstStyle>
            <a:lvl1pPr algn="l">
              <a:defRPr/>
            </a:lvl1pPr>
          </a:lstStyle>
          <a:p>
            <a:pPr rtl="0"/>
            <a:fld id="{71EA276F-12C1-47B9-B184-AB6F99175BF6}" type="datetime1">
              <a:rPr lang="en-GB" noProof="0" smtClean="0"/>
              <a:t>13/09/2024</a:t>
            </a:fld>
            <a:endParaRPr lang="en-GB" noProof="0" dirty="0"/>
          </a:p>
        </p:txBody>
      </p:sp>
      <p:sp>
        <p:nvSpPr>
          <p:cNvPr id="6" name="Footer Placeholder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n-GB" noProof="0" dirty="0"/>
          </a:p>
        </p:txBody>
      </p:sp>
      <p:sp>
        <p:nvSpPr>
          <p:cNvPr id="7" name="Slide Number Placeholder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GB" noProof="0" smtClean="0"/>
              <a:pPr/>
              <a:t>‹#›</a:t>
            </a:fld>
            <a:endParaRPr lang="en-GB" noProof="0"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dirty="0"/>
          </a:p>
        </p:txBody>
      </p:sp>
      <p:sp>
        <p:nvSpPr>
          <p:cNvPr id="2" name="Title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en-US" noProof="0"/>
              <a:t>Click to edit Master title style</a:t>
            </a:r>
            <a:endParaRPr lang="en-GB" noProof="0" dirty="0"/>
          </a:p>
        </p:txBody>
      </p:sp>
      <p:sp>
        <p:nvSpPr>
          <p:cNvPr id="4" name="Text Placeholder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5" name="Date Placeholder 4"/>
          <p:cNvSpPr>
            <a:spLocks noGrp="1"/>
          </p:cNvSpPr>
          <p:nvPr>
            <p:ph type="dt" sz="half" idx="10"/>
          </p:nvPr>
        </p:nvSpPr>
        <p:spPr/>
        <p:txBody>
          <a:bodyPr rtlCol="0"/>
          <a:lstStyle>
            <a:lvl1pPr>
              <a:defRPr/>
            </a:lvl1pPr>
          </a:lstStyle>
          <a:p>
            <a:pPr rtl="0"/>
            <a:fld id="{9BDE5F93-D253-439D-93F3-F4428422EC03}" type="datetime1">
              <a:rPr lang="en-GB" noProof="0" smtClean="0"/>
              <a:t>13/09/2024</a:t>
            </a:fld>
            <a:endParaRPr lang="en-GB" noProof="0" dirty="0"/>
          </a:p>
        </p:txBody>
      </p:sp>
      <p:sp>
        <p:nvSpPr>
          <p:cNvPr id="6" name="Footer Placeholder 5"/>
          <p:cNvSpPr>
            <a:spLocks noGrp="1"/>
          </p:cNvSpPr>
          <p:nvPr>
            <p:ph type="ftr" sz="quarter" idx="11"/>
          </p:nvPr>
        </p:nvSpPr>
        <p:spPr>
          <a:xfrm>
            <a:off x="1097279" y="6446838"/>
            <a:ext cx="6818262" cy="365125"/>
          </a:xfrm>
        </p:spPr>
        <p:txBody>
          <a:bodyPr rtlCol="0"/>
          <a:lstStyle/>
          <a:p>
            <a:pPr algn="l" rtl="0"/>
            <a:endParaRPr lang="en-GB" noProof="0" dirty="0"/>
          </a:p>
        </p:txBody>
      </p:sp>
      <p:sp>
        <p:nvSpPr>
          <p:cNvPr id="7" name="Slide Number Placeholder 6"/>
          <p:cNvSpPr>
            <a:spLocks noGrp="1"/>
          </p:cNvSpPr>
          <p:nvPr>
            <p:ph type="sldNum" sz="quarter" idx="12"/>
          </p:nvPr>
        </p:nvSpPr>
        <p:spPr/>
        <p:txBody>
          <a:bodyPr rtlCol="0"/>
          <a:lstStyle/>
          <a:p>
            <a:pPr rtl="0"/>
            <a:fld id="{3A98EE3D-8CD1-4C3F-BD1C-C98C9596463C}" type="slidenum">
              <a:rPr lang="en-GB" noProof="0" smtClean="0"/>
              <a:t>‹#›</a:t>
            </a:fld>
            <a:endParaRPr lang="en-GB" noProof="0"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Quarter level</a:t>
            </a:r>
          </a:p>
          <a:p>
            <a:pPr lvl="4" rtl="0"/>
            <a:r>
              <a:rPr lang="en-GB" noProof="0" dirty="0"/>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pPr rtl="0"/>
            <a:fld id="{047F37C8-3C73-45A6-8FAF-1E0E1F929AF7}" type="datetime1">
              <a:rPr lang="en-GB" noProof="0" smtClean="0"/>
              <a:t>13/09/2024</a:t>
            </a:fld>
            <a:endParaRPr lang="en-GB" noProof="0"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pPr rtl="0"/>
            <a:endParaRPr lang="en-GB" noProof="0"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pPr rtl="0"/>
            <a:fld id="{3A98EE3D-8CD1-4C3F-BD1C-C98C9596463C}" type="slidenum">
              <a:rPr lang="en-GB" noProof="0" smtClean="0"/>
              <a:t>‹#›</a:t>
            </a:fld>
            <a:endParaRPr lang="en-GB" noProof="0"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8.xml"/><Relationship Id="rId1" Type="http://schemas.openxmlformats.org/officeDocument/2006/relationships/themeOverride" Target="../theme/themeOverride2.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rtlCol="0">
            <a:normAutofit/>
          </a:bodyPr>
          <a:lstStyle/>
          <a:p>
            <a:pPr rtl="0"/>
            <a:r>
              <a:rPr lang="en-GB" dirty="0"/>
              <a:t>Impact Analysis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0"/>
            <a:ext cx="4829101" cy="1763279"/>
          </a:xfrm>
        </p:spPr>
        <p:txBody>
          <a:bodyPr rtlCol="0">
            <a:normAutofit/>
          </a:bodyPr>
          <a:lstStyle/>
          <a:p>
            <a:pPr rtl="0"/>
            <a:r>
              <a:rPr lang="en-GB" dirty="0"/>
              <a:t>Essential business case component</a:t>
            </a:r>
          </a:p>
          <a:p>
            <a:pPr rtl="0"/>
            <a:r>
              <a:rPr lang="en-GB" dirty="0"/>
              <a:t>By James Owunna</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71C3F3-5747-B4E2-8CBA-24834FD79037}"/>
              </a:ext>
            </a:extLst>
          </p:cNvPr>
          <p:cNvSpPr txBox="1"/>
          <p:nvPr/>
        </p:nvSpPr>
        <p:spPr>
          <a:xfrm>
            <a:off x="312708" y="558530"/>
            <a:ext cx="4052259" cy="3170099"/>
          </a:xfrm>
          <a:prstGeom prst="rect">
            <a:avLst/>
          </a:prstGeom>
          <a:noFill/>
          <a:ln>
            <a:solidFill>
              <a:schemeClr val="tx1"/>
            </a:solidFill>
          </a:ln>
        </p:spPr>
        <p:txBody>
          <a:bodyPr wrap="square">
            <a:spAutoFit/>
          </a:bodyPr>
          <a:lstStyle/>
          <a:p>
            <a:r>
              <a:rPr lang="en-GB" sz="1000" dirty="0"/>
              <a:t>1. The first step of POPIT is to analyse the impact of the proposed changes on </a:t>
            </a:r>
            <a:r>
              <a:rPr lang="en-GB" sz="1000" b="1" dirty="0"/>
              <a:t>people</a:t>
            </a:r>
            <a:r>
              <a:rPr lang="en-GB" sz="1000" dirty="0"/>
              <a:t>.</a:t>
            </a:r>
          </a:p>
          <a:p>
            <a:r>
              <a:rPr lang="en-GB" sz="1000" dirty="0"/>
              <a:t>Consider the proposed changes' impact on people: employees and managers.  Remember that an impact can be both positive and negative. </a:t>
            </a:r>
            <a:r>
              <a:rPr lang="en-GB" sz="1000" b="1" dirty="0"/>
              <a:t>Consider questions such as:</a:t>
            </a:r>
          </a:p>
          <a:p>
            <a:endParaRPr lang="en-GB" sz="1000" dirty="0"/>
          </a:p>
          <a:p>
            <a:pPr marL="171450" indent="-171450">
              <a:buFont typeface="Arial" panose="020B0604020202020204" pitchFamily="34" charset="0"/>
              <a:buChar char="•"/>
            </a:pPr>
            <a:r>
              <a:rPr lang="en-GB" sz="1000" dirty="0"/>
              <a:t>Would they be excited by the proposed changes or threatened by them? </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Will the proposed initiatives directly affect the individual’s daily tasks and responsibilities? </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Would the employees have sufficient training and support to cope with these changes? </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What problems could emerge – language, cultural differences, time zones? </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Could job satisfaction and employee morale be impacted by the changes?</a:t>
            </a:r>
          </a:p>
        </p:txBody>
      </p:sp>
      <p:sp>
        <p:nvSpPr>
          <p:cNvPr id="5" name="TextBox 4">
            <a:extLst>
              <a:ext uri="{FF2B5EF4-FFF2-40B4-BE49-F238E27FC236}">
                <a16:creationId xmlns:a16="http://schemas.microsoft.com/office/drawing/2014/main" id="{AE1B4F7E-0738-18E3-68B9-3FC8E9C4FD40}"/>
              </a:ext>
            </a:extLst>
          </p:cNvPr>
          <p:cNvSpPr txBox="1"/>
          <p:nvPr/>
        </p:nvSpPr>
        <p:spPr>
          <a:xfrm>
            <a:off x="4470639" y="189198"/>
            <a:ext cx="3776213" cy="3170099"/>
          </a:xfrm>
          <a:prstGeom prst="rect">
            <a:avLst/>
          </a:prstGeom>
          <a:noFill/>
          <a:ln>
            <a:solidFill>
              <a:schemeClr val="tx1"/>
            </a:solidFill>
          </a:ln>
        </p:spPr>
        <p:txBody>
          <a:bodyPr wrap="square">
            <a:spAutoFit/>
          </a:bodyPr>
          <a:lstStyle/>
          <a:p>
            <a:r>
              <a:rPr lang="en-GB" sz="1000" dirty="0"/>
              <a:t>2. Please reflect on the second dimension of the POPIT model: the </a:t>
            </a:r>
            <a:r>
              <a:rPr lang="en-GB" sz="1000" b="1" dirty="0"/>
              <a:t>organization.</a:t>
            </a:r>
            <a:r>
              <a:rPr lang="en-GB" sz="1000" dirty="0"/>
              <a:t> This is where you analyse the impact of the proposed changes on the organization. Here are some questions to get you started:</a:t>
            </a:r>
          </a:p>
          <a:p>
            <a:pPr marL="171450" indent="-171450">
              <a:buFont typeface="Arial" panose="020B0604020202020204" pitchFamily="34" charset="0"/>
              <a:buChar char="•"/>
            </a:pPr>
            <a:r>
              <a:rPr lang="en-GB" sz="1000" dirty="0"/>
              <a:t>How will the proposed initiatives align with the strategic goals of the organization?</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What financial impact will the initiatives have on the organization?</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Will the initiatives save money, cost money, or generate revenue?</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How will the initiatives affect the workflows and interdepartmental collaboration?</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How will the initiatives impact the overall organizational culture, including communication, decision-making, and adaptation to change?</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How will the organization's values be impacted?</a:t>
            </a:r>
          </a:p>
        </p:txBody>
      </p:sp>
      <p:sp>
        <p:nvSpPr>
          <p:cNvPr id="7" name="TextBox 6">
            <a:extLst>
              <a:ext uri="{FF2B5EF4-FFF2-40B4-BE49-F238E27FC236}">
                <a16:creationId xmlns:a16="http://schemas.microsoft.com/office/drawing/2014/main" id="{60140429-CBD3-9048-30D6-5B02984A487B}"/>
              </a:ext>
            </a:extLst>
          </p:cNvPr>
          <p:cNvSpPr txBox="1"/>
          <p:nvPr/>
        </p:nvSpPr>
        <p:spPr>
          <a:xfrm>
            <a:off x="8352524" y="189198"/>
            <a:ext cx="3463508" cy="3139321"/>
          </a:xfrm>
          <a:prstGeom prst="rect">
            <a:avLst/>
          </a:prstGeom>
          <a:noFill/>
          <a:ln>
            <a:solidFill>
              <a:schemeClr val="tx1"/>
            </a:solidFill>
          </a:ln>
        </p:spPr>
        <p:txBody>
          <a:bodyPr wrap="square">
            <a:spAutoFit/>
          </a:bodyPr>
          <a:lstStyle/>
          <a:p>
            <a:r>
              <a:rPr lang="en-GB" sz="1100" dirty="0"/>
              <a:t>3. Reflect on the proposed initiatives and imagine their impact on the organization's existing </a:t>
            </a:r>
            <a:r>
              <a:rPr lang="en-GB" sz="1100" b="1" dirty="0"/>
              <a:t>processes.</a:t>
            </a:r>
            <a:r>
              <a:rPr lang="en-GB" sz="1100" dirty="0"/>
              <a:t> Consider the following questions:</a:t>
            </a:r>
          </a:p>
          <a:p>
            <a:endParaRPr lang="en-GB" sz="1100" dirty="0"/>
          </a:p>
          <a:p>
            <a:pPr marL="171450" indent="-171450">
              <a:buFont typeface="Arial" panose="020B0604020202020204" pitchFamily="34" charset="0"/>
              <a:buChar char="•"/>
            </a:pPr>
            <a:r>
              <a:rPr lang="en-GB" sz="1100" dirty="0"/>
              <a:t>Are they likely to disrupt the existing processes or enhance them?</a:t>
            </a:r>
          </a:p>
          <a:p>
            <a:pPr marL="171450" indent="-171450">
              <a:buFont typeface="Arial" panose="020B0604020202020204" pitchFamily="34" charset="0"/>
              <a:buChar char="•"/>
            </a:pPr>
            <a:endParaRPr lang="en-GB" sz="1100" dirty="0"/>
          </a:p>
          <a:p>
            <a:pPr marL="171450" indent="-171450">
              <a:buFont typeface="Arial" panose="020B0604020202020204" pitchFamily="34" charset="0"/>
              <a:buChar char="•"/>
            </a:pPr>
            <a:r>
              <a:rPr lang="en-GB" sz="1100" dirty="0"/>
              <a:t>Will the processes need to be re-designed or just optimized?</a:t>
            </a:r>
          </a:p>
          <a:p>
            <a:pPr marL="171450" indent="-171450">
              <a:buFont typeface="Arial" panose="020B0604020202020204" pitchFamily="34" charset="0"/>
              <a:buChar char="•"/>
            </a:pPr>
            <a:endParaRPr lang="en-GB" sz="1100" dirty="0"/>
          </a:p>
          <a:p>
            <a:pPr marL="171450" indent="-171450">
              <a:buFont typeface="Arial" panose="020B0604020202020204" pitchFamily="34" charset="0"/>
              <a:buChar char="•"/>
            </a:pPr>
            <a:r>
              <a:rPr lang="en-GB" sz="1100" dirty="0"/>
              <a:t>Will the processes be more efficient? More effective? Will new processes need to be created?</a:t>
            </a:r>
          </a:p>
          <a:p>
            <a:pPr marL="171450" indent="-171450">
              <a:buFont typeface="Arial" panose="020B0604020202020204" pitchFamily="34" charset="0"/>
              <a:buChar char="•"/>
            </a:pPr>
            <a:endParaRPr lang="en-GB" sz="1100" dirty="0"/>
          </a:p>
          <a:p>
            <a:pPr marL="171450" indent="-171450">
              <a:buFont typeface="Arial" panose="020B0604020202020204" pitchFamily="34" charset="0"/>
              <a:buChar char="•"/>
            </a:pPr>
            <a:r>
              <a:rPr lang="en-GB" sz="1100" dirty="0"/>
              <a:t>What measures need to be taken to ensure smooth integration of the initiatives with the existing processes and systems? For example: financial systems, management information systems, customer support?</a:t>
            </a:r>
          </a:p>
        </p:txBody>
      </p:sp>
      <p:sp>
        <p:nvSpPr>
          <p:cNvPr id="9" name="TextBox 8">
            <a:extLst>
              <a:ext uri="{FF2B5EF4-FFF2-40B4-BE49-F238E27FC236}">
                <a16:creationId xmlns:a16="http://schemas.microsoft.com/office/drawing/2014/main" id="{2897F322-7AE9-9363-AAAD-16E00F641ECB}"/>
              </a:ext>
            </a:extLst>
          </p:cNvPr>
          <p:cNvSpPr txBox="1"/>
          <p:nvPr/>
        </p:nvSpPr>
        <p:spPr>
          <a:xfrm>
            <a:off x="560717" y="3788764"/>
            <a:ext cx="4270075" cy="2631490"/>
          </a:xfrm>
          <a:prstGeom prst="rect">
            <a:avLst/>
          </a:prstGeom>
          <a:noFill/>
          <a:ln>
            <a:solidFill>
              <a:schemeClr val="tx1"/>
            </a:solidFill>
          </a:ln>
        </p:spPr>
        <p:txBody>
          <a:bodyPr wrap="square">
            <a:spAutoFit/>
          </a:bodyPr>
          <a:lstStyle/>
          <a:p>
            <a:r>
              <a:rPr lang="en-GB" sz="1100" dirty="0"/>
              <a:t>4. The next step is to analyse the impact of the proposed initiatives on the </a:t>
            </a:r>
            <a:r>
              <a:rPr lang="en-GB" sz="1100" b="1" dirty="0"/>
              <a:t>information </a:t>
            </a:r>
            <a:r>
              <a:rPr lang="en-GB" sz="1100" dirty="0"/>
              <a:t>within the organization.  Consider questions such as:</a:t>
            </a:r>
          </a:p>
          <a:p>
            <a:endParaRPr lang="en-GB" sz="1100" dirty="0"/>
          </a:p>
          <a:p>
            <a:pPr marL="171450" indent="-171450">
              <a:buFont typeface="Arial" panose="020B0604020202020204" pitchFamily="34" charset="0"/>
              <a:buChar char="•"/>
            </a:pPr>
            <a:r>
              <a:rPr lang="en-GB" sz="1100" dirty="0"/>
              <a:t>How will the initiatives impact data storage, management, and archiving processes, particularly regarding scalability and long-term usability? How will the proposed initiatives affect the accessibility, accuracy, and timeliness of critical information within the organization?</a:t>
            </a:r>
          </a:p>
          <a:p>
            <a:pPr marL="171450" indent="-171450">
              <a:buFont typeface="Arial" panose="020B0604020202020204" pitchFamily="34" charset="0"/>
              <a:buChar char="•"/>
            </a:pPr>
            <a:endParaRPr lang="en-GB" sz="1100" dirty="0"/>
          </a:p>
          <a:p>
            <a:pPr marL="171450" indent="-171450">
              <a:buFont typeface="Arial" panose="020B0604020202020204" pitchFamily="34" charset="0"/>
              <a:buChar char="•"/>
            </a:pPr>
            <a:r>
              <a:rPr lang="en-GB" sz="1100" dirty="0"/>
              <a:t>What changes will the initiatives bring to the organization's data security, privacy compliance, and information governance practices?</a:t>
            </a:r>
          </a:p>
          <a:p>
            <a:pPr marL="171450" indent="-171450">
              <a:buFont typeface="Arial" panose="020B0604020202020204" pitchFamily="34" charset="0"/>
              <a:buChar char="•"/>
            </a:pPr>
            <a:endParaRPr lang="en-GB" sz="1100" dirty="0"/>
          </a:p>
          <a:p>
            <a:pPr marL="171450" indent="-171450">
              <a:buFont typeface="Arial" panose="020B0604020202020204" pitchFamily="34" charset="0"/>
              <a:buChar char="•"/>
            </a:pPr>
            <a:r>
              <a:rPr lang="en-GB" sz="1100" dirty="0"/>
              <a:t>What key performance indicators (KPIs) should be monitored to evaluate the initiatives' effectiveness and impact on information management and utilization?</a:t>
            </a:r>
          </a:p>
        </p:txBody>
      </p:sp>
      <p:sp>
        <p:nvSpPr>
          <p:cNvPr id="11" name="TextBox 10">
            <a:extLst>
              <a:ext uri="{FF2B5EF4-FFF2-40B4-BE49-F238E27FC236}">
                <a16:creationId xmlns:a16="http://schemas.microsoft.com/office/drawing/2014/main" id="{E6552592-EB58-2F6B-1181-00098DC2FDBD}"/>
              </a:ext>
            </a:extLst>
          </p:cNvPr>
          <p:cNvSpPr txBox="1"/>
          <p:nvPr/>
        </p:nvSpPr>
        <p:spPr>
          <a:xfrm>
            <a:off x="5523061" y="3656238"/>
            <a:ext cx="4561217" cy="2400657"/>
          </a:xfrm>
          <a:prstGeom prst="rect">
            <a:avLst/>
          </a:prstGeom>
          <a:noFill/>
          <a:ln>
            <a:solidFill>
              <a:schemeClr val="tx1"/>
            </a:solidFill>
          </a:ln>
        </p:spPr>
        <p:txBody>
          <a:bodyPr wrap="square">
            <a:spAutoFit/>
          </a:bodyPr>
          <a:lstStyle/>
          <a:p>
            <a:r>
              <a:rPr lang="en-GB" sz="1000" dirty="0"/>
              <a:t>5. To analyse the impact of the proposed changes on </a:t>
            </a:r>
            <a:r>
              <a:rPr lang="en-GB" sz="1000" b="1" dirty="0"/>
              <a:t>technology</a:t>
            </a:r>
            <a:r>
              <a:rPr lang="en-GB" sz="1000" dirty="0"/>
              <a:t> you’ll now reflect on the proposed initiatives and their impact on the last dimension of the POPIT model: </a:t>
            </a:r>
            <a:r>
              <a:rPr lang="en-GB" sz="1000" b="1" dirty="0"/>
              <a:t>Technology</a:t>
            </a:r>
            <a:r>
              <a:rPr lang="en-GB" sz="1000" dirty="0"/>
              <a:t>.</a:t>
            </a:r>
          </a:p>
          <a:p>
            <a:endParaRPr lang="en-GB" sz="1000" dirty="0"/>
          </a:p>
          <a:p>
            <a:pPr marL="171450" indent="-171450">
              <a:buFont typeface="Arial" panose="020B0604020202020204" pitchFamily="34" charset="0"/>
              <a:buChar char="•"/>
            </a:pPr>
            <a:r>
              <a:rPr lang="en-GB" sz="1000" dirty="0"/>
              <a:t>How will the proposed initiatives impact the organization's technological infrastructure, including hardware, software, and networking components?</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What changes will the initiatives bring to user experience, interface design, and accessibility of technology solutions and platforms?</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How will the initiatives affect the organization's technological capabilities, including data processing, analytics, automation, and innovation?</a:t>
            </a:r>
          </a:p>
          <a:p>
            <a:pPr marL="171450" indent="-171450">
              <a:buFont typeface="Arial" panose="020B0604020202020204" pitchFamily="34" charset="0"/>
              <a:buChar char="•"/>
            </a:pPr>
            <a:endParaRPr lang="en-GB" sz="1000" dirty="0"/>
          </a:p>
          <a:p>
            <a:pPr marL="171450" indent="-171450">
              <a:buFont typeface="Arial" panose="020B0604020202020204" pitchFamily="34" charset="0"/>
              <a:buChar char="•"/>
            </a:pPr>
            <a:r>
              <a:rPr lang="en-GB" sz="1000" dirty="0"/>
              <a:t>What are the security and risk implications of the initiatives on technology, and what measures must be taken to mitigate potential vulnerabilities or threats?</a:t>
            </a:r>
          </a:p>
        </p:txBody>
      </p:sp>
      <p:sp>
        <p:nvSpPr>
          <p:cNvPr id="13" name="TextBox 12">
            <a:extLst>
              <a:ext uri="{FF2B5EF4-FFF2-40B4-BE49-F238E27FC236}">
                <a16:creationId xmlns:a16="http://schemas.microsoft.com/office/drawing/2014/main" id="{8A7E73D8-05F3-8625-F6D1-064F8F5FCFCF}"/>
              </a:ext>
            </a:extLst>
          </p:cNvPr>
          <p:cNvSpPr txBox="1"/>
          <p:nvPr/>
        </p:nvSpPr>
        <p:spPr>
          <a:xfrm>
            <a:off x="312708" y="169255"/>
            <a:ext cx="3019245" cy="307777"/>
          </a:xfrm>
          <a:prstGeom prst="rect">
            <a:avLst/>
          </a:prstGeom>
          <a:solidFill>
            <a:schemeClr val="bg2"/>
          </a:solidFill>
          <a:ln>
            <a:solidFill>
              <a:schemeClr val="tx1"/>
            </a:solidFill>
          </a:ln>
        </p:spPr>
        <p:txBody>
          <a:bodyPr wrap="square" rtlCol="0">
            <a:spAutoFit/>
          </a:bodyPr>
          <a:lstStyle/>
          <a:p>
            <a:r>
              <a:rPr lang="en-GB" sz="1400" b="1" dirty="0"/>
              <a:t>Questions to consider for each step</a:t>
            </a:r>
          </a:p>
        </p:txBody>
      </p:sp>
    </p:spTree>
    <p:extLst>
      <p:ext uri="{BB962C8B-B14F-4D97-AF65-F5344CB8AC3E}">
        <p14:creationId xmlns:p14="http://schemas.microsoft.com/office/powerpoint/2010/main" val="29201214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440DF2-80B5-76CF-5EBB-D5157C101AC1}"/>
              </a:ext>
            </a:extLst>
          </p:cNvPr>
          <p:cNvSpPr txBox="1"/>
          <p:nvPr/>
        </p:nvSpPr>
        <p:spPr>
          <a:xfrm>
            <a:off x="1544320" y="1519258"/>
            <a:ext cx="8798560" cy="3046988"/>
          </a:xfrm>
          <a:prstGeom prst="rect">
            <a:avLst/>
          </a:prstGeom>
          <a:noFill/>
          <a:ln>
            <a:solidFill>
              <a:schemeClr val="tx1"/>
            </a:solidFill>
          </a:ln>
        </p:spPr>
        <p:txBody>
          <a:bodyPr wrap="square">
            <a:spAutoFit/>
          </a:bodyPr>
          <a:lstStyle/>
          <a:p>
            <a:r>
              <a:rPr lang="en-GB" sz="2400" b="1" dirty="0"/>
              <a:t>Key Take Away: </a:t>
            </a:r>
          </a:p>
          <a:p>
            <a:endParaRPr lang="en-GB" sz="2400" b="1" dirty="0"/>
          </a:p>
          <a:p>
            <a:r>
              <a:rPr lang="en-GB" sz="2400" b="1" dirty="0"/>
              <a:t>By analysing the impact of the proposed changes using the POPIT model, the organization can develop a more informed approach to managing the transitions related to organizational restructuring, Agile adoption, and digital transformation. This analysis enables the organization to anticipate and address potential challenges while leveraging the opportunities that arise from these changes</a:t>
            </a:r>
            <a:r>
              <a:rPr lang="en-GB" b="1" dirty="0"/>
              <a:t>.</a:t>
            </a:r>
          </a:p>
        </p:txBody>
      </p:sp>
    </p:spTree>
    <p:extLst>
      <p:ext uri="{BB962C8B-B14F-4D97-AF65-F5344CB8AC3E}">
        <p14:creationId xmlns:p14="http://schemas.microsoft.com/office/powerpoint/2010/main" val="3984343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9BF601-1DD6-9013-70C9-1BD93946E748}"/>
              </a:ext>
            </a:extLst>
          </p:cNvPr>
          <p:cNvPicPr>
            <a:picLocks noChangeAspect="1"/>
          </p:cNvPicPr>
          <p:nvPr/>
        </p:nvPicPr>
        <p:blipFill>
          <a:blip r:embed="rId2"/>
          <a:stretch>
            <a:fillRect/>
          </a:stretch>
        </p:blipFill>
        <p:spPr>
          <a:xfrm>
            <a:off x="3581400" y="836762"/>
            <a:ext cx="4501551" cy="4501551"/>
          </a:xfrm>
          <a:prstGeom prst="rect">
            <a:avLst/>
          </a:prstGeom>
        </p:spPr>
      </p:pic>
    </p:spTree>
    <p:extLst>
      <p:ext uri="{BB962C8B-B14F-4D97-AF65-F5344CB8AC3E}">
        <p14:creationId xmlns:p14="http://schemas.microsoft.com/office/powerpoint/2010/main" val="4187471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643464" y="133240"/>
            <a:ext cx="3517567" cy="2093975"/>
          </a:xfrm>
        </p:spPr>
        <p:txBody>
          <a:bodyPr rtlCol="0">
            <a:normAutofit/>
          </a:bodyPr>
          <a:lstStyle/>
          <a:p>
            <a:pPr rtl="0"/>
            <a:r>
              <a:rPr lang="en-GB" dirty="0"/>
              <a:t>What is a Business Case? </a:t>
            </a:r>
          </a:p>
        </p:txBody>
      </p:sp>
      <p:sp>
        <p:nvSpPr>
          <p:cNvPr id="6" name="Content Placeholder 5">
            <a:extLst>
              <a:ext uri="{FF2B5EF4-FFF2-40B4-BE49-F238E27FC236}">
                <a16:creationId xmlns:a16="http://schemas.microsoft.com/office/drawing/2014/main" id="{6B225F91-E108-6EC8-9778-E00930459945}"/>
              </a:ext>
            </a:extLst>
          </p:cNvPr>
          <p:cNvSpPr>
            <a:spLocks noGrp="1"/>
          </p:cNvSpPr>
          <p:nvPr>
            <p:ph idx="1"/>
          </p:nvPr>
        </p:nvSpPr>
        <p:spPr/>
        <p:txBody>
          <a:bodyPr/>
          <a:lstStyle/>
          <a:p>
            <a:endParaRPr lang="en-GB"/>
          </a:p>
        </p:txBody>
      </p:sp>
      <p:sp>
        <p:nvSpPr>
          <p:cNvPr id="7" name="Text Placeholder 6">
            <a:extLst>
              <a:ext uri="{FF2B5EF4-FFF2-40B4-BE49-F238E27FC236}">
                <a16:creationId xmlns:a16="http://schemas.microsoft.com/office/drawing/2014/main" id="{367DE4DE-F65C-73F5-8F25-7E38ECD3BE11}"/>
              </a:ext>
            </a:extLst>
          </p:cNvPr>
          <p:cNvSpPr>
            <a:spLocks noGrp="1"/>
          </p:cNvSpPr>
          <p:nvPr>
            <p:ph type="body" sz="half" idx="2"/>
          </p:nvPr>
        </p:nvSpPr>
        <p:spPr>
          <a:xfrm>
            <a:off x="643464" y="2531422"/>
            <a:ext cx="3809664" cy="3836721"/>
          </a:xfrm>
        </p:spPr>
        <p:txBody>
          <a:bodyPr>
            <a:normAutofit fontScale="85000" lnSpcReduction="20000"/>
          </a:bodyPr>
          <a:lstStyle/>
          <a:p>
            <a:r>
              <a:rPr lang="en-GB" sz="2800" dirty="0"/>
              <a:t>A business case provides justification for undertaking a project, programme or portfolio.</a:t>
            </a:r>
          </a:p>
          <a:p>
            <a:endParaRPr lang="en-GB" sz="2800" dirty="0"/>
          </a:p>
          <a:p>
            <a:r>
              <a:rPr lang="en-GB" sz="2800" dirty="0"/>
              <a:t>It evaluates the benefit, cost and risk of alternative options and provides a rationale for the preferred solution</a:t>
            </a:r>
            <a:r>
              <a:rPr lang="en-GB" dirty="0"/>
              <a:t>.. </a:t>
            </a:r>
          </a:p>
        </p:txBody>
      </p:sp>
      <p:pic>
        <p:nvPicPr>
          <p:cNvPr id="2050" name="Picture 2" descr="Describe a Business Case in a colorful spectrum starting with Strategic Direction, Economic Return, Financial availability, Risk Appetite, Management Structure">
            <a:extLst>
              <a:ext uri="{FF2B5EF4-FFF2-40B4-BE49-F238E27FC236}">
                <a16:creationId xmlns:a16="http://schemas.microsoft.com/office/drawing/2014/main" id="{E4369E2C-F74C-3F3D-8C25-1904003E7E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35286" y="0"/>
            <a:ext cx="6934200" cy="6934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522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DDEE4-AEE4-03E0-B8B8-0E6C20C52E69}"/>
              </a:ext>
            </a:extLst>
          </p:cNvPr>
          <p:cNvSpPr>
            <a:spLocks noGrp="1"/>
          </p:cNvSpPr>
          <p:nvPr>
            <p:ph type="title"/>
          </p:nvPr>
        </p:nvSpPr>
        <p:spPr>
          <a:xfrm>
            <a:off x="643465" y="307411"/>
            <a:ext cx="3517567" cy="1662903"/>
          </a:xfrm>
        </p:spPr>
        <p:txBody>
          <a:bodyPr/>
          <a:lstStyle/>
          <a:p>
            <a:r>
              <a:rPr lang="en-GB" dirty="0"/>
              <a:t>Components of a Business Case</a:t>
            </a:r>
          </a:p>
        </p:txBody>
      </p:sp>
      <p:sp>
        <p:nvSpPr>
          <p:cNvPr id="7" name="Text Placeholder 6">
            <a:extLst>
              <a:ext uri="{FF2B5EF4-FFF2-40B4-BE49-F238E27FC236}">
                <a16:creationId xmlns:a16="http://schemas.microsoft.com/office/drawing/2014/main" id="{FD803233-7BC3-33FD-4DFE-1F818FDC4C5E}"/>
              </a:ext>
            </a:extLst>
          </p:cNvPr>
          <p:cNvSpPr>
            <a:spLocks noGrp="1"/>
          </p:cNvSpPr>
          <p:nvPr>
            <p:ph type="body" sz="half" idx="2"/>
          </p:nvPr>
        </p:nvSpPr>
        <p:spPr>
          <a:xfrm>
            <a:off x="643464" y="2053043"/>
            <a:ext cx="3517567" cy="4282443"/>
          </a:xfrm>
        </p:spPr>
        <p:txBody>
          <a:bodyPr>
            <a:normAutofit lnSpcReduction="10000"/>
          </a:bodyPr>
          <a:lstStyle/>
          <a:p>
            <a:pPr marL="285750" indent="-285750">
              <a:buFont typeface="Arial" panose="020B0604020202020204" pitchFamily="34" charset="0"/>
              <a:buChar char="•"/>
            </a:pPr>
            <a:r>
              <a:rPr lang="en-GB" dirty="0"/>
              <a:t>Introduction</a:t>
            </a:r>
          </a:p>
          <a:p>
            <a:pPr marL="285750" indent="-285750">
              <a:buFont typeface="Arial" panose="020B0604020202020204" pitchFamily="34" charset="0"/>
              <a:buChar char="•"/>
            </a:pPr>
            <a:r>
              <a:rPr lang="en-GB" dirty="0"/>
              <a:t>Executive Summary</a:t>
            </a:r>
          </a:p>
          <a:p>
            <a:pPr marL="285750" indent="-285750">
              <a:buFont typeface="Arial" panose="020B0604020202020204" pitchFamily="34" charset="0"/>
              <a:buChar char="•"/>
            </a:pPr>
            <a:r>
              <a:rPr lang="en-GB" dirty="0"/>
              <a:t>Background information</a:t>
            </a:r>
          </a:p>
          <a:p>
            <a:pPr marL="285750" indent="-285750">
              <a:buFont typeface="Arial" panose="020B0604020202020204" pitchFamily="34" charset="0"/>
              <a:buChar char="•"/>
            </a:pPr>
            <a:r>
              <a:rPr lang="en-GB" dirty="0"/>
              <a:t>Business Objectives</a:t>
            </a:r>
          </a:p>
          <a:p>
            <a:pPr marL="285750" indent="-285750">
              <a:buFont typeface="Arial" panose="020B0604020202020204" pitchFamily="34" charset="0"/>
              <a:buChar char="•"/>
            </a:pPr>
            <a:r>
              <a:rPr lang="en-GB" dirty="0"/>
              <a:t>Solutions</a:t>
            </a:r>
          </a:p>
          <a:p>
            <a:pPr marL="285750" indent="-285750">
              <a:buFont typeface="Arial" panose="020B0604020202020204" pitchFamily="34" charset="0"/>
              <a:buChar char="•"/>
            </a:pPr>
            <a:r>
              <a:rPr lang="en-GB" dirty="0"/>
              <a:t>Financial Analysis</a:t>
            </a:r>
          </a:p>
          <a:p>
            <a:pPr marL="285750" indent="-285750">
              <a:buFont typeface="Arial" panose="020B0604020202020204" pitchFamily="34" charset="0"/>
              <a:buChar char="•"/>
            </a:pPr>
            <a:r>
              <a:rPr lang="en-GB" sz="2800" b="1" dirty="0"/>
              <a:t>Impact Analysis</a:t>
            </a:r>
          </a:p>
          <a:p>
            <a:pPr marL="285750" indent="-285750">
              <a:buFont typeface="Arial" panose="020B0604020202020204" pitchFamily="34" charset="0"/>
              <a:buChar char="•"/>
            </a:pPr>
            <a:r>
              <a:rPr lang="en-GB" dirty="0"/>
              <a:t>Risk Analysis</a:t>
            </a:r>
          </a:p>
          <a:p>
            <a:pPr marL="285750" indent="-285750">
              <a:buFont typeface="Arial" panose="020B0604020202020204" pitchFamily="34" charset="0"/>
              <a:buChar char="•"/>
            </a:pPr>
            <a:r>
              <a:rPr lang="en-GB" dirty="0"/>
              <a:t>Recommendations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pic>
        <p:nvPicPr>
          <p:cNvPr id="1026" name="Picture 2" descr="components of a business case in a circular colorful image ">
            <a:extLst>
              <a:ext uri="{FF2B5EF4-FFF2-40B4-BE49-F238E27FC236}">
                <a16:creationId xmlns:a16="http://schemas.microsoft.com/office/drawing/2014/main" id="{053C8C41-D55B-8DB0-7700-AB5C66AEBD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3256"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56231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6AD93-4A1F-74DA-3116-579C5C0DC05B}"/>
              </a:ext>
            </a:extLst>
          </p:cNvPr>
          <p:cNvSpPr>
            <a:spLocks noGrp="1"/>
          </p:cNvSpPr>
          <p:nvPr>
            <p:ph type="title"/>
          </p:nvPr>
        </p:nvSpPr>
        <p:spPr/>
        <p:txBody>
          <a:bodyPr/>
          <a:lstStyle/>
          <a:p>
            <a:r>
              <a:rPr lang="en-GB" dirty="0"/>
              <a:t>Impact Analysis, what is it?</a:t>
            </a:r>
            <a:br>
              <a:rPr lang="en-GB" dirty="0"/>
            </a:br>
            <a:endParaRPr lang="en-GB" dirty="0"/>
          </a:p>
        </p:txBody>
      </p:sp>
      <p:pic>
        <p:nvPicPr>
          <p:cNvPr id="5" name="Content Placeholder 4">
            <a:extLst>
              <a:ext uri="{FF2B5EF4-FFF2-40B4-BE49-F238E27FC236}">
                <a16:creationId xmlns:a16="http://schemas.microsoft.com/office/drawing/2014/main" id="{4022F6D1-9415-C8BE-B72A-94A63755B0C2}"/>
              </a:ext>
            </a:extLst>
          </p:cNvPr>
          <p:cNvPicPr>
            <a:picLocks noGrp="1" noChangeAspect="1"/>
          </p:cNvPicPr>
          <p:nvPr>
            <p:ph idx="1"/>
          </p:nvPr>
        </p:nvPicPr>
        <p:blipFill>
          <a:blip r:embed="rId3"/>
          <a:stretch>
            <a:fillRect/>
          </a:stretch>
        </p:blipFill>
        <p:spPr>
          <a:xfrm>
            <a:off x="5776119" y="812800"/>
            <a:ext cx="5294313" cy="5294313"/>
          </a:xfrm>
          <a:prstGeom prst="rect">
            <a:avLst/>
          </a:prstGeom>
        </p:spPr>
      </p:pic>
      <p:sp>
        <p:nvSpPr>
          <p:cNvPr id="4" name="Text Placeholder 3">
            <a:extLst>
              <a:ext uri="{FF2B5EF4-FFF2-40B4-BE49-F238E27FC236}">
                <a16:creationId xmlns:a16="http://schemas.microsoft.com/office/drawing/2014/main" id="{2F422F57-67A2-D374-AB28-D7DBC762E656}"/>
              </a:ext>
            </a:extLst>
          </p:cNvPr>
          <p:cNvSpPr>
            <a:spLocks noGrp="1"/>
          </p:cNvSpPr>
          <p:nvPr>
            <p:ph type="body" sz="half" idx="2"/>
          </p:nvPr>
        </p:nvSpPr>
        <p:spPr>
          <a:xfrm>
            <a:off x="643465" y="2307772"/>
            <a:ext cx="3517567" cy="3799784"/>
          </a:xfrm>
        </p:spPr>
        <p:txBody>
          <a:bodyPr>
            <a:normAutofit/>
          </a:bodyPr>
          <a:lstStyle/>
          <a:p>
            <a:r>
              <a:rPr lang="en-GB" sz="2000" b="1" dirty="0"/>
              <a:t>Impact analysis evaluates the potential consequences of changes in a project, system, or process to inform decision-making and preparation.</a:t>
            </a:r>
          </a:p>
          <a:p>
            <a:r>
              <a:rPr lang="en-GB" sz="2000" b="1" dirty="0"/>
              <a:t>Impact analysis is crucial for identifying risks, allocating resources, and enhancing customer satisfaction for project success.</a:t>
            </a:r>
          </a:p>
        </p:txBody>
      </p:sp>
    </p:spTree>
    <p:extLst>
      <p:ext uri="{BB962C8B-B14F-4D97-AF65-F5344CB8AC3E}">
        <p14:creationId xmlns:p14="http://schemas.microsoft.com/office/powerpoint/2010/main" val="1695482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CCC6D-AF7F-7820-8CE0-55AA35E622CE}"/>
              </a:ext>
            </a:extLst>
          </p:cNvPr>
          <p:cNvSpPr>
            <a:spLocks noGrp="1"/>
          </p:cNvSpPr>
          <p:nvPr>
            <p:ph type="title"/>
          </p:nvPr>
        </p:nvSpPr>
        <p:spPr/>
        <p:txBody>
          <a:bodyPr/>
          <a:lstStyle/>
          <a:p>
            <a:r>
              <a:rPr lang="en-GB" dirty="0"/>
              <a:t>POPIT Model</a:t>
            </a:r>
          </a:p>
        </p:txBody>
      </p:sp>
      <p:pic>
        <p:nvPicPr>
          <p:cNvPr id="5" name="Content Placeholder 4">
            <a:extLst>
              <a:ext uri="{FF2B5EF4-FFF2-40B4-BE49-F238E27FC236}">
                <a16:creationId xmlns:a16="http://schemas.microsoft.com/office/drawing/2014/main" id="{DD667460-62DC-4306-B501-63DCD59117C7}"/>
              </a:ext>
            </a:extLst>
          </p:cNvPr>
          <p:cNvPicPr>
            <a:picLocks noGrp="1" noChangeAspect="1"/>
          </p:cNvPicPr>
          <p:nvPr>
            <p:ph idx="1"/>
          </p:nvPr>
        </p:nvPicPr>
        <p:blipFill>
          <a:blip r:embed="rId3"/>
          <a:stretch>
            <a:fillRect/>
          </a:stretch>
        </p:blipFill>
        <p:spPr>
          <a:xfrm>
            <a:off x="5367787" y="112145"/>
            <a:ext cx="6094561" cy="3571334"/>
          </a:xfrm>
          <a:prstGeom prst="rect">
            <a:avLst/>
          </a:prstGeom>
        </p:spPr>
      </p:pic>
      <p:sp>
        <p:nvSpPr>
          <p:cNvPr id="4" name="Text Placeholder 3">
            <a:extLst>
              <a:ext uri="{FF2B5EF4-FFF2-40B4-BE49-F238E27FC236}">
                <a16:creationId xmlns:a16="http://schemas.microsoft.com/office/drawing/2014/main" id="{5DC35705-0663-10A0-ABE6-E4D0CDB72B29}"/>
              </a:ext>
            </a:extLst>
          </p:cNvPr>
          <p:cNvSpPr>
            <a:spLocks noGrp="1"/>
          </p:cNvSpPr>
          <p:nvPr>
            <p:ph type="body" sz="half" idx="2"/>
          </p:nvPr>
        </p:nvSpPr>
        <p:spPr/>
        <p:txBody>
          <a:bodyPr/>
          <a:lstStyle/>
          <a:p>
            <a:r>
              <a:rPr lang="en-GB" dirty="0"/>
              <a:t>People</a:t>
            </a:r>
          </a:p>
          <a:p>
            <a:r>
              <a:rPr lang="en-GB" dirty="0"/>
              <a:t>Organisation</a:t>
            </a:r>
          </a:p>
          <a:p>
            <a:r>
              <a:rPr lang="en-GB" dirty="0"/>
              <a:t>Processes</a:t>
            </a:r>
          </a:p>
          <a:p>
            <a:r>
              <a:rPr lang="en-GB" dirty="0"/>
              <a:t>Information</a:t>
            </a:r>
          </a:p>
          <a:p>
            <a:r>
              <a:rPr lang="en-GB" dirty="0"/>
              <a:t>Technology</a:t>
            </a:r>
          </a:p>
        </p:txBody>
      </p:sp>
      <p:sp>
        <p:nvSpPr>
          <p:cNvPr id="7" name="TextBox 6">
            <a:extLst>
              <a:ext uri="{FF2B5EF4-FFF2-40B4-BE49-F238E27FC236}">
                <a16:creationId xmlns:a16="http://schemas.microsoft.com/office/drawing/2014/main" id="{C7165813-83BE-3B94-E502-C5488AFA18F3}"/>
              </a:ext>
            </a:extLst>
          </p:cNvPr>
          <p:cNvSpPr txBox="1"/>
          <p:nvPr/>
        </p:nvSpPr>
        <p:spPr>
          <a:xfrm>
            <a:off x="5367786" y="3882804"/>
            <a:ext cx="6094562" cy="1384995"/>
          </a:xfrm>
          <a:prstGeom prst="rect">
            <a:avLst/>
          </a:prstGeom>
          <a:noFill/>
          <a:ln>
            <a:solidFill>
              <a:schemeClr val="tx1"/>
            </a:solidFill>
          </a:ln>
        </p:spPr>
        <p:txBody>
          <a:bodyPr wrap="square">
            <a:spAutoFit/>
          </a:bodyPr>
          <a:lstStyle/>
          <a:p>
            <a:r>
              <a:rPr lang="en-GB" sz="1200" b="1" dirty="0"/>
              <a:t>Impact Analysis using the POPIT model</a:t>
            </a:r>
          </a:p>
          <a:p>
            <a:endParaRPr lang="en-GB" sz="1200" dirty="0"/>
          </a:p>
          <a:p>
            <a:r>
              <a:rPr lang="en-GB" sz="1200" dirty="0"/>
              <a:t>When a business embarks on a transformation journey, the POPIT model is a guiding framework for conducting impact analysis. You can use it to ensure that you have taken a holistic approach to the change process and considered other aspects of the business, in addition to the more obvious business processes and IT systems. In so doing, you can uncover where problems lie and what improvements might be possible. </a:t>
            </a:r>
          </a:p>
        </p:txBody>
      </p:sp>
      <p:sp>
        <p:nvSpPr>
          <p:cNvPr id="9" name="TextBox 8">
            <a:extLst>
              <a:ext uri="{FF2B5EF4-FFF2-40B4-BE49-F238E27FC236}">
                <a16:creationId xmlns:a16="http://schemas.microsoft.com/office/drawing/2014/main" id="{8257833A-050E-A18C-D14A-E8585606084B}"/>
              </a:ext>
            </a:extLst>
          </p:cNvPr>
          <p:cNvSpPr txBox="1"/>
          <p:nvPr/>
        </p:nvSpPr>
        <p:spPr>
          <a:xfrm>
            <a:off x="5367786" y="5467124"/>
            <a:ext cx="6094562" cy="830997"/>
          </a:xfrm>
          <a:prstGeom prst="rect">
            <a:avLst/>
          </a:prstGeom>
          <a:noFill/>
          <a:ln>
            <a:solidFill>
              <a:schemeClr val="tx1"/>
            </a:solidFill>
          </a:ln>
        </p:spPr>
        <p:txBody>
          <a:bodyPr wrap="square">
            <a:spAutoFit/>
          </a:bodyPr>
          <a:lstStyle/>
          <a:p>
            <a:r>
              <a:rPr lang="en-GB" sz="1200" dirty="0"/>
              <a:t>The POPIT does not resolve issues, it merely gives you a good basis for making decisions on the future way of working here. As such, it should be reviewed as the project evolves to ensure that any proposals take into consideration all aspects of the organisation. It may be particularly useful to use the POPIT model as a framework for gap analysis.</a:t>
            </a:r>
          </a:p>
        </p:txBody>
      </p:sp>
    </p:spTree>
    <p:extLst>
      <p:ext uri="{BB962C8B-B14F-4D97-AF65-F5344CB8AC3E}">
        <p14:creationId xmlns:p14="http://schemas.microsoft.com/office/powerpoint/2010/main" val="4290177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0715905-8377-FA07-5338-F39B0BD77948}"/>
              </a:ext>
            </a:extLst>
          </p:cNvPr>
          <p:cNvSpPr>
            <a:spLocks noGrp="1"/>
          </p:cNvSpPr>
          <p:nvPr>
            <p:ph type="title"/>
          </p:nvPr>
        </p:nvSpPr>
        <p:spPr/>
        <p:txBody>
          <a:bodyPr/>
          <a:lstStyle/>
          <a:p>
            <a:r>
              <a:rPr lang="en-GB" dirty="0"/>
              <a:t>Steps in Impact Analysis- POPIT Technique</a:t>
            </a:r>
          </a:p>
        </p:txBody>
      </p:sp>
      <p:sp>
        <p:nvSpPr>
          <p:cNvPr id="6" name="Content Placeholder 5">
            <a:extLst>
              <a:ext uri="{FF2B5EF4-FFF2-40B4-BE49-F238E27FC236}">
                <a16:creationId xmlns:a16="http://schemas.microsoft.com/office/drawing/2014/main" id="{137E66AA-5204-AA11-06A1-55A8302881BA}"/>
              </a:ext>
            </a:extLst>
          </p:cNvPr>
          <p:cNvSpPr>
            <a:spLocks noGrp="1"/>
          </p:cNvSpPr>
          <p:nvPr>
            <p:ph idx="1"/>
          </p:nvPr>
        </p:nvSpPr>
        <p:spPr>
          <a:xfrm>
            <a:off x="1097280" y="2108201"/>
            <a:ext cx="10058400" cy="4020456"/>
          </a:xfrm>
        </p:spPr>
        <p:txBody>
          <a:bodyPr/>
          <a:lstStyle/>
          <a:p>
            <a:r>
              <a:rPr lang="en-GB" b="1" dirty="0"/>
              <a:t>Step 1: Impact on People (Analyse the impact of the proposed change on the people: employees and managers. </a:t>
            </a:r>
          </a:p>
          <a:p>
            <a:r>
              <a:rPr lang="en-GB" b="1" dirty="0"/>
              <a:t>Step 2: Impact on the organisation (This is where you analyse the impact of the change on the organisation. </a:t>
            </a:r>
          </a:p>
          <a:p>
            <a:r>
              <a:rPr lang="en-GB" b="1" dirty="0"/>
              <a:t>Step 3: Impact on the Processes: (What is the impact on the existing processes in the organisation)</a:t>
            </a:r>
          </a:p>
          <a:p>
            <a:r>
              <a:rPr lang="en-GB" b="1" dirty="0"/>
              <a:t>Step 4: Impact on Information: (Analyse the impact on the information within the organisation)</a:t>
            </a:r>
          </a:p>
          <a:p>
            <a:r>
              <a:rPr lang="en-GB" b="1" dirty="0"/>
              <a:t>Step 5: Impact on Technology</a:t>
            </a:r>
          </a:p>
        </p:txBody>
      </p:sp>
    </p:spTree>
    <p:extLst>
      <p:ext uri="{BB962C8B-B14F-4D97-AF65-F5344CB8AC3E}">
        <p14:creationId xmlns:p14="http://schemas.microsoft.com/office/powerpoint/2010/main" val="14745768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63069A5-1CC0-01FF-873A-D7F0F2DE4049}"/>
              </a:ext>
            </a:extLst>
          </p:cNvPr>
          <p:cNvSpPr txBox="1"/>
          <p:nvPr/>
        </p:nvSpPr>
        <p:spPr>
          <a:xfrm>
            <a:off x="457200" y="325119"/>
            <a:ext cx="10952480" cy="5909310"/>
          </a:xfrm>
          <a:prstGeom prst="rect">
            <a:avLst/>
          </a:prstGeom>
          <a:noFill/>
        </p:spPr>
        <p:txBody>
          <a:bodyPr wrap="square">
            <a:spAutoFit/>
          </a:bodyPr>
          <a:lstStyle/>
          <a:p>
            <a:r>
              <a:rPr lang="en-GB" b="1" dirty="0"/>
              <a:t>Scenario: </a:t>
            </a:r>
          </a:p>
          <a:p>
            <a:r>
              <a:rPr lang="en-GB" b="1" dirty="0" err="1"/>
              <a:t>Jaytech</a:t>
            </a:r>
            <a:r>
              <a:rPr lang="en-GB" b="1" dirty="0"/>
              <a:t> </a:t>
            </a:r>
            <a:r>
              <a:rPr lang="en-GB" dirty="0"/>
              <a:t>is a leading technology company based in Silicon Valley, specializing in smart home devices. The company has long been at the forefront of technological advancement, with a history of innovation and a strong market presence. Despite having a solid product portfolio, the company has been experiencing a decline in sales due to a lack of follow-up on customer inquiries by its sales agents. Many potential customers express interest in the products but have not received timely responses or follow-up communication, leading to lost sales opportunities.</a:t>
            </a:r>
          </a:p>
          <a:p>
            <a:endParaRPr lang="en-GB" dirty="0"/>
          </a:p>
          <a:p>
            <a:r>
              <a:rPr lang="en-GB" b="1" dirty="0" err="1"/>
              <a:t>Jaytech’s</a:t>
            </a:r>
            <a:r>
              <a:rPr lang="en-GB" dirty="0"/>
              <a:t> leadership team has proposed changes to revitalize and position the company for future success</a:t>
            </a:r>
          </a:p>
          <a:p>
            <a:endParaRPr lang="en-GB" dirty="0"/>
          </a:p>
          <a:p>
            <a:r>
              <a:rPr lang="en-GB" b="1" dirty="0"/>
              <a:t>The changes include:</a:t>
            </a:r>
          </a:p>
          <a:p>
            <a:endParaRPr lang="en-GB" dirty="0"/>
          </a:p>
          <a:p>
            <a:pPr marL="285750" indent="-285750">
              <a:buFont typeface="Arial" panose="020B0604020202020204" pitchFamily="34" charset="0"/>
              <a:buChar char="•"/>
            </a:pPr>
            <a:r>
              <a:rPr lang="en-GB" dirty="0"/>
              <a:t>Reorganization of their traditional, hierarchical structure: The company intends to get rid of traditional departmental silos and encourage cross-functional collaboration by moving to a matrix-type organization with two chains of command instead of one  – one on a functional level and the second on the project level.  Leadership changes may also be in the pipeline.</a:t>
            </a:r>
          </a:p>
          <a:p>
            <a:endParaRPr lang="en-GB" dirty="0"/>
          </a:p>
          <a:p>
            <a:pPr marL="285750" indent="-285750">
              <a:buFont typeface="Arial" panose="020B0604020202020204" pitchFamily="34" charset="0"/>
              <a:buChar char="•"/>
            </a:pPr>
            <a:r>
              <a:rPr lang="en-GB" dirty="0"/>
              <a:t>Implementation of Customer Relationship Management (CRM) software to streamline lead management, automate follow-up processes, and improve communication with potential customers.</a:t>
            </a:r>
          </a:p>
          <a:p>
            <a:endParaRPr lang="en-GB" dirty="0"/>
          </a:p>
          <a:p>
            <a:r>
              <a:rPr lang="en-GB" dirty="0"/>
              <a:t>Your task is to conduct an impact analysis using the POPIT model to assess the potential effects of the proposed changes on </a:t>
            </a:r>
            <a:r>
              <a:rPr lang="en-GB" b="1" dirty="0" err="1"/>
              <a:t>Jaytech's</a:t>
            </a:r>
            <a:r>
              <a:rPr lang="en-GB" dirty="0"/>
              <a:t> operations, employees, customers, and overall business performance.</a:t>
            </a:r>
          </a:p>
        </p:txBody>
      </p:sp>
    </p:spTree>
    <p:extLst>
      <p:ext uri="{BB962C8B-B14F-4D97-AF65-F5344CB8AC3E}">
        <p14:creationId xmlns:p14="http://schemas.microsoft.com/office/powerpoint/2010/main" val="4149241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7103BC-B78D-8565-B20E-846A0E10C2CD}"/>
              </a:ext>
            </a:extLst>
          </p:cNvPr>
          <p:cNvSpPr txBox="1"/>
          <p:nvPr/>
        </p:nvSpPr>
        <p:spPr>
          <a:xfrm>
            <a:off x="406400" y="468084"/>
            <a:ext cx="11379200" cy="5632311"/>
          </a:xfrm>
          <a:prstGeom prst="rect">
            <a:avLst/>
          </a:prstGeom>
          <a:noFill/>
        </p:spPr>
        <p:txBody>
          <a:bodyPr wrap="square">
            <a:spAutoFit/>
          </a:bodyPr>
          <a:lstStyle/>
          <a:p>
            <a:r>
              <a:rPr lang="en-GB" b="1" dirty="0"/>
              <a:t>Impact Analysis - using the POPIT framework</a:t>
            </a:r>
          </a:p>
          <a:p>
            <a:endParaRPr lang="en-GB" b="1" dirty="0"/>
          </a:p>
          <a:p>
            <a:r>
              <a:rPr lang="en-GB" b="1" dirty="0"/>
              <a:t>1. PEOPLE</a:t>
            </a:r>
          </a:p>
          <a:p>
            <a:endParaRPr lang="en-GB" dirty="0"/>
          </a:p>
          <a:p>
            <a:r>
              <a:rPr lang="en-GB" b="1" dirty="0"/>
              <a:t>Employees: </a:t>
            </a:r>
            <a:r>
              <a:rPr lang="en-GB" dirty="0"/>
              <a:t>The reorganization may lead to changes in reporting lines and job roles, potentially causing uncertainty and resistance among employees. Training and support will be critical to ensure a smooth transition.</a:t>
            </a:r>
          </a:p>
          <a:p>
            <a:endParaRPr lang="en-GB" dirty="0"/>
          </a:p>
          <a:p>
            <a:r>
              <a:rPr lang="en-GB" b="1" dirty="0"/>
              <a:t>Leadership: </a:t>
            </a:r>
            <a:r>
              <a:rPr lang="en-GB" dirty="0"/>
              <a:t>Changes in leadership may affect the company's direction and culture. Clear communication and alignment with strategic objectives will be crucial to maintain employee morale and engagement.</a:t>
            </a:r>
          </a:p>
          <a:p>
            <a:endParaRPr lang="en-GB" dirty="0"/>
          </a:p>
          <a:p>
            <a:r>
              <a:rPr lang="en-GB" b="1" dirty="0"/>
              <a:t>2. ORGANIZATION</a:t>
            </a:r>
          </a:p>
          <a:p>
            <a:endParaRPr lang="en-GB" dirty="0"/>
          </a:p>
          <a:p>
            <a:r>
              <a:rPr lang="en-GB" b="1" dirty="0"/>
              <a:t>Structure: </a:t>
            </a:r>
            <a:r>
              <a:rPr lang="en-GB" dirty="0"/>
              <a:t>Moving to a matrix organization may foster greater collaboration and flexibility, breaking down silos and improving communication across departments. However, it may also introduce complexity and require careful management to ensure clarity of roles and responsibilities.</a:t>
            </a:r>
          </a:p>
          <a:p>
            <a:endParaRPr lang="en-GB" dirty="0"/>
          </a:p>
          <a:p>
            <a:r>
              <a:rPr lang="en-GB" b="1" dirty="0"/>
              <a:t>Culture: </a:t>
            </a:r>
            <a:r>
              <a:rPr lang="en-GB" dirty="0"/>
              <a:t>Shifting from a hierarchical to a matrix structure may challenge traditional organizational norms and power dynamics. Leadership will need to actively promote a culture of collaboration, innovation, and adaptability to facilitate the transition.</a:t>
            </a:r>
          </a:p>
          <a:p>
            <a:endParaRPr lang="en-GB" dirty="0"/>
          </a:p>
        </p:txBody>
      </p:sp>
    </p:spTree>
    <p:extLst>
      <p:ext uri="{BB962C8B-B14F-4D97-AF65-F5344CB8AC3E}">
        <p14:creationId xmlns:p14="http://schemas.microsoft.com/office/powerpoint/2010/main" val="3358963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55AE1E-F54F-BD0B-9B58-9D7C8A40F499}"/>
              </a:ext>
            </a:extLst>
          </p:cNvPr>
          <p:cNvSpPr txBox="1"/>
          <p:nvPr/>
        </p:nvSpPr>
        <p:spPr>
          <a:xfrm>
            <a:off x="121920" y="101600"/>
            <a:ext cx="11927840" cy="6186309"/>
          </a:xfrm>
          <a:prstGeom prst="rect">
            <a:avLst/>
          </a:prstGeom>
          <a:noFill/>
        </p:spPr>
        <p:txBody>
          <a:bodyPr wrap="square">
            <a:spAutoFit/>
          </a:bodyPr>
          <a:lstStyle/>
          <a:p>
            <a:r>
              <a:rPr lang="en-GB" b="1" dirty="0"/>
              <a:t>3. PROCESSES</a:t>
            </a:r>
          </a:p>
          <a:p>
            <a:endParaRPr lang="en-GB" dirty="0"/>
          </a:p>
          <a:p>
            <a:r>
              <a:rPr lang="en-GB" b="1" dirty="0"/>
              <a:t>Lead Management: </a:t>
            </a:r>
            <a:r>
              <a:rPr lang="en-GB" dirty="0"/>
              <a:t>Implementing CRM software can streamline lead management processes, improving efficiency and responsiveness to customer inquiries. Automation of follow-up processes can ensure timely communication and enhance customer satisfaction.</a:t>
            </a:r>
          </a:p>
          <a:p>
            <a:endParaRPr lang="en-GB" dirty="0"/>
          </a:p>
          <a:p>
            <a:r>
              <a:rPr lang="en-GB" b="1" dirty="0"/>
              <a:t>Communication: </a:t>
            </a:r>
            <a:r>
              <a:rPr lang="en-GB" dirty="0"/>
              <a:t>Clear communication channels and protocols will be essential to ensure effective collaboration and coordination across functional and project teams within the matrix structure. Regular feedback mechanisms will help identify and address any bottlenecks or issues.</a:t>
            </a:r>
          </a:p>
          <a:p>
            <a:endParaRPr lang="en-GB" dirty="0"/>
          </a:p>
          <a:p>
            <a:r>
              <a:rPr lang="en-GB" b="1" dirty="0"/>
              <a:t>4. INFORMATION</a:t>
            </a:r>
          </a:p>
          <a:p>
            <a:r>
              <a:rPr lang="en-GB" b="1" dirty="0"/>
              <a:t>Data Management</a:t>
            </a:r>
            <a:r>
              <a:rPr lang="en-GB" dirty="0"/>
              <a:t>: The CRM system will centralize customer data, providing insights into customer preferences, </a:t>
            </a:r>
            <a:r>
              <a:rPr lang="en-GB" dirty="0" err="1"/>
              <a:t>behavior</a:t>
            </a:r>
            <a:r>
              <a:rPr lang="en-GB" dirty="0"/>
              <a:t>, and interactions. </a:t>
            </a:r>
          </a:p>
          <a:p>
            <a:endParaRPr lang="en-GB" dirty="0"/>
          </a:p>
          <a:p>
            <a:r>
              <a:rPr lang="en-GB" dirty="0"/>
              <a:t>This enhances the accuracy and completeness of customer information, leading to more effective decision-making and targeted marketing strategies. Implementing CRM may require data migration from legacy systems, which could result in data inconsistencies or loss if not managed properly. Additionally, ensuring data integrity and maintaining a single source of truth across the organization might pose challenges during implementation.</a:t>
            </a:r>
          </a:p>
          <a:p>
            <a:endParaRPr lang="en-GB" dirty="0"/>
          </a:p>
          <a:p>
            <a:r>
              <a:rPr lang="en-GB" b="1" dirty="0"/>
              <a:t>Security: </a:t>
            </a:r>
            <a:r>
              <a:rPr lang="en-GB" dirty="0"/>
              <a:t>CRM systems typically offer robust security features enhancing data security and compliance with regulations. Centralized data storage also simplifies security management and monitoring. However, integrating CRM with existing systems and databases may introduce vulnerabilities if not properly configured or secured.</a:t>
            </a:r>
          </a:p>
        </p:txBody>
      </p:sp>
    </p:spTree>
    <p:extLst>
      <p:ext uri="{BB962C8B-B14F-4D97-AF65-F5344CB8AC3E}">
        <p14:creationId xmlns:p14="http://schemas.microsoft.com/office/powerpoint/2010/main" val="759755445"/>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4285996_TF11437505.potx" id="{4572CED6-D00F-436A-9834-2268BF9FC2BD}" vid="{2652C404-73AB-4259-9066-4903527560F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2.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{3AE74A6F-9A84-4497-B64E-C31423B87A1A}tf11437505_win32</Template>
  <TotalTime>1332</TotalTime>
  <Words>2561</Words>
  <Application>Microsoft Office PowerPoint</Application>
  <PresentationFormat>Widescreen</PresentationFormat>
  <Paragraphs>210</Paragraphs>
  <Slides>12</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Georgia Pro Cond Light</vt:lpstr>
      <vt:lpstr>Speak Pro</vt:lpstr>
      <vt:lpstr>RetrospectVTI</vt:lpstr>
      <vt:lpstr>Impact Analysis</vt:lpstr>
      <vt:lpstr>What is a Business Case? </vt:lpstr>
      <vt:lpstr>Components of a Business Case</vt:lpstr>
      <vt:lpstr>Impact Analysis, what is it? </vt:lpstr>
      <vt:lpstr>POPIT Model</vt:lpstr>
      <vt:lpstr>Steps in Impact Analysis- POPIT Technique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Owunna</dc:creator>
  <cp:lastModifiedBy>Michael Owunna</cp:lastModifiedBy>
  <cp:revision>1</cp:revision>
  <dcterms:created xsi:type="dcterms:W3CDTF">2024-09-13T16:07:08Z</dcterms:created>
  <dcterms:modified xsi:type="dcterms:W3CDTF">2024-09-14T14:19:57Z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